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15" r:id="rId2"/>
    <p:sldId id="550" r:id="rId3"/>
    <p:sldId id="539" r:id="rId4"/>
    <p:sldId id="544" r:id="rId5"/>
    <p:sldId id="547" r:id="rId6"/>
    <p:sldId id="553" r:id="rId7"/>
    <p:sldId id="549" r:id="rId8"/>
    <p:sldId id="556" r:id="rId9"/>
    <p:sldId id="552" r:id="rId10"/>
    <p:sldId id="551" r:id="rId11"/>
    <p:sldId id="558" r:id="rId12"/>
    <p:sldId id="554" r:id="rId13"/>
    <p:sldId id="569" r:id="rId14"/>
    <p:sldId id="555" r:id="rId15"/>
    <p:sldId id="557" r:id="rId16"/>
    <p:sldId id="559" r:id="rId17"/>
    <p:sldId id="560" r:id="rId18"/>
    <p:sldId id="571" r:id="rId19"/>
    <p:sldId id="561" r:id="rId20"/>
    <p:sldId id="562" r:id="rId21"/>
    <p:sldId id="570" r:id="rId22"/>
    <p:sldId id="563" r:id="rId23"/>
    <p:sldId id="565" r:id="rId24"/>
    <p:sldId id="567" r:id="rId25"/>
    <p:sldId id="564" r:id="rId26"/>
    <p:sldId id="572" r:id="rId27"/>
    <p:sldId id="573" r:id="rId28"/>
    <p:sldId id="574" r:id="rId29"/>
    <p:sldId id="568" r:id="rId30"/>
    <p:sldId id="576" r:id="rId31"/>
    <p:sldId id="579" r:id="rId32"/>
    <p:sldId id="577" r:id="rId33"/>
    <p:sldId id="575" r:id="rId34"/>
    <p:sldId id="578" r:id="rId35"/>
    <p:sldId id="548" r:id="rId36"/>
    <p:sldId id="537" r:id="rId37"/>
  </p:sldIdLst>
  <p:sldSz cx="12241213" cy="7200900"/>
  <p:notesSz cx="6858000" cy="9144000"/>
  <p:custDataLst>
    <p:tags r:id="rId39"/>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303EB"/>
    <a:srgbClr val="72CD4F"/>
    <a:srgbClr val="FE9800"/>
    <a:srgbClr val="FF66FF"/>
    <a:srgbClr val="FFCCFF"/>
    <a:srgbClr val="CCCCFF"/>
    <a:srgbClr val="00AEEE"/>
    <a:srgbClr val="FFCC00"/>
    <a:srgbClr val="F3F3F3"/>
    <a:srgbClr val="01AEE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4" d="100"/>
          <a:sy n="74" d="100"/>
        </p:scale>
        <p:origin x="-90"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2019/1/21</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3</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36</a:t>
            </a:fld>
            <a:endParaRPr lang="zh-CN" altLang="en-US"/>
          </a:p>
        </p:txBody>
      </p:sp>
    </p:spTree>
    <p:extLst>
      <p:ext uri="{BB962C8B-B14F-4D97-AF65-F5344CB8AC3E}">
        <p14:creationId xmlns="" xmlns:p14="http://schemas.microsoft.com/office/powerpoint/2010/main"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2019/1/21</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grpSp>
        <p:nvGrpSpPr>
          <p:cNvPr id="16" name="组合 15"/>
          <p:cNvGrpSpPr/>
          <p:nvPr/>
        </p:nvGrpSpPr>
        <p:grpSpPr>
          <a:xfrm>
            <a:off x="548443" y="1281397"/>
            <a:ext cx="3243821" cy="461665"/>
            <a:chOff x="548443" y="1281397"/>
            <a:chExt cx="3243821"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977070" y="1281397"/>
              <a:ext cx="2815194" cy="461665"/>
            </a:xfrm>
            <a:prstGeom prst="rect">
              <a:avLst/>
            </a:prstGeom>
          </p:spPr>
          <p:txBody>
            <a:bodyPr wrap="none">
              <a:spAutoFit/>
            </a:bodyPr>
            <a:lstStyle/>
            <a:p>
              <a:r>
                <a:rPr lang="en-US" altLang="zh-CN" sz="2400" b="1" dirty="0" smtClean="0"/>
                <a:t>3</a:t>
              </a:r>
              <a:r>
                <a:rPr lang="zh-CN" altLang="en-US" sz="2400" b="1" dirty="0" smtClean="0"/>
                <a:t>、按应用功能分类</a:t>
              </a:r>
              <a:endParaRPr lang="zh-CN" altLang="en-US" sz="2400" b="1" dirty="0"/>
            </a:p>
          </p:txBody>
        </p:sp>
      </p:grpSp>
      <p:pic>
        <p:nvPicPr>
          <p:cNvPr id="8" name="图片 7" descr="C:\Users\Administrator\AppData\Roaming\Tencent\Users\603359521\QQ\WinTemp\RichOle\N8Q9XU}5_`NY69J8T`V[68C.png"/>
          <p:cNvPicPr/>
          <p:nvPr/>
        </p:nvPicPr>
        <p:blipFill>
          <a:blip r:embed="rId2" cstate="print"/>
          <a:srcRect/>
          <a:stretch>
            <a:fillRect/>
          </a:stretch>
        </p:blipFill>
        <p:spPr bwMode="auto">
          <a:xfrm>
            <a:off x="4763284" y="4243392"/>
            <a:ext cx="7000924" cy="2328874"/>
          </a:xfrm>
          <a:prstGeom prst="rect">
            <a:avLst/>
          </a:prstGeom>
          <a:noFill/>
          <a:ln w="9525">
            <a:noFill/>
            <a:miter lim="800000"/>
            <a:headEnd/>
            <a:tailEnd/>
          </a:ln>
        </p:spPr>
      </p:pic>
      <p:sp>
        <p:nvSpPr>
          <p:cNvPr id="3073" name="Rectangle 1"/>
          <p:cNvSpPr>
            <a:spLocks noChangeArrowheads="1"/>
          </p:cNvSpPr>
          <p:nvPr/>
        </p:nvSpPr>
        <p:spPr bwMode="auto">
          <a:xfrm>
            <a:off x="405566" y="1885938"/>
            <a:ext cx="4143404"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普通类型应答器</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该类应答器自应答器向车载查询器传送信息，包括安全信息和非安全信息，应答器和车载查询器的大小尺寸相同。</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074" name="Rectangle 2"/>
          <p:cNvSpPr>
            <a:spLocks noChangeArrowheads="1"/>
          </p:cNvSpPr>
          <p:nvPr/>
        </p:nvSpPr>
        <p:spPr bwMode="auto">
          <a:xfrm>
            <a:off x="4548970" y="6600846"/>
            <a:ext cx="669211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66750" algn="l"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rPr>
              <a:t>图</a:t>
            </a:r>
            <a:r>
              <a:rPr kumimoji="0" lang="en-US" altLang="zh-CN" sz="2000" b="1"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rPr>
              <a:t>2-6-3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增长型应答器</a:t>
            </a:r>
            <a:r>
              <a:rPr kumimoji="0" lang="zh-CN" altLang="en-US" sz="2000" b="1"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rPr>
              <a:t>                   图</a:t>
            </a:r>
            <a:r>
              <a:rPr kumimoji="0" lang="en-US" altLang="zh-CN" sz="2000" b="1"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rPr>
              <a:t>2-6-4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标定型应答器</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3075" name="Picture 3"/>
          <p:cNvPicPr>
            <a:picLocks noChangeAspect="1" noChangeArrowheads="1"/>
          </p:cNvPicPr>
          <p:nvPr/>
        </p:nvPicPr>
        <p:blipFill>
          <a:blip r:embed="rId3"/>
          <a:srcRect/>
          <a:stretch>
            <a:fillRect/>
          </a:stretch>
        </p:blipFill>
        <p:spPr bwMode="auto">
          <a:xfrm>
            <a:off x="2048640" y="3886202"/>
            <a:ext cx="2476500" cy="2971800"/>
          </a:xfrm>
          <a:prstGeom prst="rect">
            <a:avLst/>
          </a:prstGeom>
          <a:noFill/>
          <a:ln w="9525">
            <a:noFill/>
            <a:miter lim="800000"/>
            <a:headEnd/>
            <a:tailEnd/>
          </a:ln>
          <a:effectLst/>
        </p:spPr>
      </p:pic>
      <p:sp>
        <p:nvSpPr>
          <p:cNvPr id="3076" name="Rectangle 4"/>
          <p:cNvSpPr>
            <a:spLocks noChangeArrowheads="1"/>
          </p:cNvSpPr>
          <p:nvPr/>
        </p:nvSpPr>
        <p:spPr bwMode="auto">
          <a:xfrm>
            <a:off x="4977598" y="1885938"/>
            <a:ext cx="3500462"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）增长型应答器</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应答器比车载查询器长很多，有可能长达</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倍，专门用途是控制列车在车辆段、机械房内的定位。</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2" name="矩形 11"/>
          <p:cNvSpPr/>
          <p:nvPr/>
        </p:nvSpPr>
        <p:spPr>
          <a:xfrm>
            <a:off x="8692374" y="1885938"/>
            <a:ext cx="3286148" cy="1477328"/>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a:t>
            </a:r>
            <a:r>
              <a:rPr lang="en-US" altLang="zh-CN" sz="2000" b="1" dirty="0" smtClean="0">
                <a:solidFill>
                  <a:prstClr val="black"/>
                </a:solidFill>
                <a:latin typeface="Calibri" pitchFamily="34" charset="0"/>
                <a:ea typeface="宋体" pitchFamily="2" charset="-122"/>
                <a:cs typeface="Times New Roman" pitchFamily="18" charset="0"/>
              </a:rPr>
              <a:t>3</a:t>
            </a:r>
            <a:r>
              <a:rPr lang="zh-CN" altLang="en-US" sz="2000" b="1" dirty="0" smtClean="0">
                <a:solidFill>
                  <a:prstClr val="black"/>
                </a:solidFill>
                <a:latin typeface="Calibri" pitchFamily="34" charset="0"/>
                <a:ea typeface="宋体" pitchFamily="2" charset="-122"/>
                <a:cs typeface="Times New Roman" pitchFamily="18" charset="0"/>
              </a:rPr>
              <a:t>）标定型应答器</a:t>
            </a:r>
            <a:endParaRPr lang="zh-CN" altLang="en-US" sz="2000" b="1" dirty="0" smtClean="0">
              <a:solidFill>
                <a:prstClr val="black"/>
              </a:solidFill>
              <a:latin typeface="Arial" pitchFamily="34" charset="0"/>
              <a:ea typeface="宋体" pitchFamily="2" charset="-122"/>
              <a:cs typeface="宋体" pitchFamily="2" charset="-122"/>
            </a:endParaRPr>
          </a:p>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它的应答器结构连续多环，专门用于标定列车速度。</a:t>
            </a:r>
            <a:endParaRPr lang="zh-CN" altLang="en-US" sz="2000" b="1" dirty="0" smtClean="0">
              <a:solidFill>
                <a:prstClr val="black"/>
              </a:solidFill>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wipe(left)">
                                      <p:cBhvr>
                                        <p:cTn id="7" dur="500"/>
                                        <p:tgtEl>
                                          <p:spTgt spid="3073"/>
                                        </p:tgtEl>
                                      </p:cBhvr>
                                    </p:animEffect>
                                  </p:childTnLst>
                                </p:cTn>
                              </p:par>
                              <p:par>
                                <p:cTn id="8" presetID="22" presetClass="entr" presetSubtype="8"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wipe(left)">
                                      <p:cBhvr>
                                        <p:cTn id="10" dur="500"/>
                                        <p:tgtEl>
                                          <p:spTgt spid="307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wipe(left)">
                                      <p:cBhvr>
                                        <p:cTn id="19" dur="500"/>
                                        <p:tgtEl>
                                          <p:spTgt spid="3076"/>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P spid="3076"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77532" y="1957376"/>
            <a:ext cx="7358114" cy="2500330"/>
            <a:chOff x="1357290" y="71414"/>
            <a:chExt cx="8143932" cy="2500330"/>
          </a:xfrm>
        </p:grpSpPr>
        <p:sp>
          <p:nvSpPr>
            <p:cNvPr id="3" name="图文框 2"/>
            <p:cNvSpPr/>
            <p:nvPr/>
          </p:nvSpPr>
          <p:spPr>
            <a:xfrm>
              <a:off x="1357290" y="71414"/>
              <a:ext cx="8143932" cy="2500330"/>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4" name="矩形 3"/>
            <p:cNvSpPr/>
            <p:nvPr/>
          </p:nvSpPr>
          <p:spPr>
            <a:xfrm>
              <a:off x="1643042" y="357166"/>
              <a:ext cx="7643866" cy="1875513"/>
            </a:xfrm>
            <a:prstGeom prst="rect">
              <a:avLst/>
            </a:prstGeom>
          </p:spPr>
          <p:txBody>
            <a:bodyPr wrap="square">
              <a:spAutoFit/>
            </a:bodyPr>
            <a:lstStyle/>
            <a:p>
              <a:pPr lvl="0">
                <a:lnSpc>
                  <a:spcPct val="125000"/>
                </a:lnSpc>
                <a:defRPr/>
              </a:pPr>
              <a:r>
                <a:rPr lang="zh-CN" altLang="en-US" sz="2400" b="1" kern="0" dirty="0" smtClean="0">
                  <a:solidFill>
                    <a:srgbClr val="333399"/>
                  </a:solidFill>
                  <a:latin typeface="+mj-ea"/>
                  <a:ea typeface="+mj-ea"/>
                </a:rPr>
                <a:t>    不同的信标根据所需表示信号机的显示不同进行不同的组合，封装在一个信标盒内。子信标数量和性质由其所要表示的信号机显示的数量和种类有关。</a:t>
              </a:r>
              <a:endParaRPr kumimoji="0" lang="zh-CN" altLang="en-US" sz="2400" b="1" i="0" u="none" strike="noStrike" kern="0" cap="none" spc="0" normalizeH="0" baseline="0" noProof="0" dirty="0">
                <a:ln>
                  <a:noFill/>
                </a:ln>
                <a:solidFill>
                  <a:srgbClr val="333399"/>
                </a:solidFill>
                <a:effectLst/>
                <a:uLnTx/>
                <a:uFillTx/>
                <a:latin typeface="+mj-ea"/>
                <a:ea typeface="+mj-ea"/>
              </a:endParaRPr>
            </a:p>
          </p:txBody>
        </p:sp>
      </p:grpSp>
      <p:grpSp>
        <p:nvGrpSpPr>
          <p:cNvPr id="5" name="组合 4"/>
          <p:cNvGrpSpPr/>
          <p:nvPr/>
        </p:nvGrpSpPr>
        <p:grpSpPr>
          <a:xfrm>
            <a:off x="548443" y="1281397"/>
            <a:ext cx="3243821" cy="461665"/>
            <a:chOff x="548443" y="1281397"/>
            <a:chExt cx="3243821" cy="461665"/>
          </a:xfrm>
        </p:grpSpPr>
        <p:sp>
          <p:nvSpPr>
            <p:cNvPr id="6" name="燕尾形 5"/>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977070" y="1281397"/>
              <a:ext cx="2815194" cy="461665"/>
            </a:xfrm>
            <a:prstGeom prst="rect">
              <a:avLst/>
            </a:prstGeom>
          </p:spPr>
          <p:txBody>
            <a:bodyPr wrap="none">
              <a:spAutoFit/>
            </a:bodyPr>
            <a:lstStyle/>
            <a:p>
              <a:r>
                <a:rPr lang="en-US" altLang="zh-CN" sz="2400" b="1" dirty="0" smtClean="0"/>
                <a:t>3</a:t>
              </a:r>
              <a:r>
                <a:rPr lang="zh-CN" altLang="en-US" sz="2400" b="1" dirty="0" smtClean="0"/>
                <a:t>、按应用功能分类</a:t>
              </a:r>
              <a:endParaRPr lang="zh-CN" altLang="en-US" sz="2400" b="1" dirty="0"/>
            </a:p>
          </p:txBody>
        </p:sp>
      </p:grpSp>
      <p:sp>
        <p:nvSpPr>
          <p:cNvPr id="9" name="矩形 8"/>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sp>
        <p:nvSpPr>
          <p:cNvPr id="10" name="矩形 9"/>
          <p:cNvSpPr/>
          <p:nvPr/>
        </p:nvSpPr>
        <p:spPr>
          <a:xfrm>
            <a:off x="762756" y="2028814"/>
            <a:ext cx="3286148" cy="501291"/>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a:t>
            </a:r>
            <a:r>
              <a:rPr lang="en-US" altLang="zh-CN" sz="2000" b="1" dirty="0" smtClean="0">
                <a:solidFill>
                  <a:prstClr val="black"/>
                </a:solidFill>
                <a:latin typeface="Calibri" pitchFamily="34" charset="0"/>
                <a:ea typeface="宋体" pitchFamily="2" charset="-122"/>
                <a:cs typeface="Times New Roman" pitchFamily="18" charset="0"/>
              </a:rPr>
              <a:t>3</a:t>
            </a:r>
            <a:r>
              <a:rPr lang="zh-CN" altLang="en-US" sz="2000" b="1" dirty="0" smtClean="0">
                <a:solidFill>
                  <a:prstClr val="black"/>
                </a:solidFill>
                <a:latin typeface="Calibri" pitchFamily="34" charset="0"/>
                <a:ea typeface="宋体" pitchFamily="2" charset="-122"/>
                <a:cs typeface="Times New Roman" pitchFamily="18" charset="0"/>
              </a:rPr>
              <a:t>）标定型应答器</a:t>
            </a:r>
            <a:endParaRPr lang="zh-CN" altLang="en-US" sz="2000" b="1" dirty="0" smtClean="0">
              <a:solidFill>
                <a:prstClr val="black"/>
              </a:solidFill>
              <a:latin typeface="Arial" pitchFamily="34" charset="0"/>
              <a:ea typeface="宋体" pitchFamily="2" charset="-122"/>
              <a:cs typeface="宋体" pitchFamily="2" charset="-122"/>
            </a:endParaRPr>
          </a:p>
        </p:txBody>
      </p:sp>
      <p:pic>
        <p:nvPicPr>
          <p:cNvPr id="21506" name="Picture 2"/>
          <p:cNvPicPr>
            <a:picLocks noChangeAspect="1" noChangeArrowheads="1"/>
          </p:cNvPicPr>
          <p:nvPr/>
        </p:nvPicPr>
        <p:blipFill>
          <a:blip r:embed="rId2"/>
          <a:srcRect/>
          <a:stretch>
            <a:fillRect/>
          </a:stretch>
        </p:blipFill>
        <p:spPr bwMode="auto">
          <a:xfrm>
            <a:off x="691318" y="3028946"/>
            <a:ext cx="3405855" cy="2500330"/>
          </a:xfrm>
          <a:prstGeom prst="rect">
            <a:avLst/>
          </a:prstGeom>
          <a:noFill/>
          <a:ln w="9525">
            <a:noFill/>
            <a:miter lim="800000"/>
            <a:headEnd/>
            <a:tailEnd/>
          </a:ln>
          <a:effectLst/>
        </p:spPr>
      </p:pic>
      <p:grpSp>
        <p:nvGrpSpPr>
          <p:cNvPr id="12" name="组合 6"/>
          <p:cNvGrpSpPr/>
          <p:nvPr/>
        </p:nvGrpSpPr>
        <p:grpSpPr>
          <a:xfrm>
            <a:off x="4477532" y="4743458"/>
            <a:ext cx="2928958" cy="2098579"/>
            <a:chOff x="393199" y="944260"/>
            <a:chExt cx="2514546" cy="3744000"/>
          </a:xfrm>
        </p:grpSpPr>
        <p:sp>
          <p:nvSpPr>
            <p:cNvPr id="13" name="圆角矩形 12"/>
            <p:cNvSpPr/>
            <p:nvPr/>
          </p:nvSpPr>
          <p:spPr>
            <a:xfrm>
              <a:off x="474907" y="944260"/>
              <a:ext cx="2294034" cy="3744000"/>
            </a:xfrm>
            <a:prstGeom prst="roundRect">
              <a:avLst>
                <a:gd name="adj" fmla="val 10000"/>
              </a:avLst>
            </a:prstGeom>
            <a:ln w="28575"/>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圆角矩形 6"/>
            <p:cNvSpPr/>
            <p:nvPr/>
          </p:nvSpPr>
          <p:spPr>
            <a:xfrm>
              <a:off x="393199" y="1011450"/>
              <a:ext cx="2514546" cy="3609621"/>
            </a:xfrm>
            <a:prstGeom prst="rect">
              <a:avLst/>
            </a:prstGeom>
            <a:ln w="28575"/>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0688" tIns="170688" rIns="170688" bIns="170688" numCol="1" spcCol="1270" anchor="t" anchorCtr="0">
              <a:noAutofit/>
            </a:bodyPr>
            <a:lstStyle/>
            <a:p>
              <a:pPr marL="228600" lvl="1" indent="-228600" defTabSz="1066800">
                <a:lnSpc>
                  <a:spcPct val="90000"/>
                </a:lnSpc>
                <a:spcBef>
                  <a:spcPct val="0"/>
                </a:spcBef>
                <a:spcAft>
                  <a:spcPct val="15000"/>
                </a:spcAft>
                <a:buFontTx/>
                <a:buChar char="••"/>
              </a:pPr>
              <a:r>
                <a:rPr lang="zh-CN" altLang="en-US" sz="2400" b="1" dirty="0" smtClean="0">
                  <a:solidFill>
                    <a:srgbClr val="333399"/>
                  </a:solidFill>
                  <a:latin typeface="+mj-ea"/>
                  <a:ea typeface="+mj-ea"/>
                </a:rPr>
                <a:t>列车从不同方向经过信标，但信标送出的信息是给固定方向经过的列车</a:t>
              </a:r>
              <a:endParaRPr lang="zh-CN" altLang="en-US" sz="2400" b="1" kern="1200" dirty="0">
                <a:solidFill>
                  <a:srgbClr val="333399"/>
                </a:solidFill>
                <a:latin typeface="+mj-ea"/>
                <a:ea typeface="+mj-ea"/>
              </a:endParaRPr>
            </a:p>
          </p:txBody>
        </p:sp>
      </p:grpSp>
      <p:sp>
        <p:nvSpPr>
          <p:cNvPr id="15" name="右箭头 14"/>
          <p:cNvSpPr/>
          <p:nvPr/>
        </p:nvSpPr>
        <p:spPr>
          <a:xfrm>
            <a:off x="7835118" y="5458193"/>
            <a:ext cx="737266" cy="571148"/>
          </a:xfrm>
          <a:prstGeom prst="rightArrow">
            <a:avLst>
              <a:gd name="adj1" fmla="val 60000"/>
              <a:gd name="adj2" fmla="val 50000"/>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nvGrpSpPr>
          <p:cNvPr id="16" name="组合 9"/>
          <p:cNvGrpSpPr/>
          <p:nvPr/>
        </p:nvGrpSpPr>
        <p:grpSpPr>
          <a:xfrm>
            <a:off x="8978126" y="4743458"/>
            <a:ext cx="2857520" cy="2098580"/>
            <a:chOff x="4062157" y="944260"/>
            <a:chExt cx="2453216" cy="3744000"/>
          </a:xfrm>
        </p:grpSpPr>
        <p:sp>
          <p:nvSpPr>
            <p:cNvPr id="17" name="圆角矩形 16"/>
            <p:cNvSpPr/>
            <p:nvPr/>
          </p:nvSpPr>
          <p:spPr>
            <a:xfrm>
              <a:off x="4160011" y="944260"/>
              <a:ext cx="2294034" cy="3744000"/>
            </a:xfrm>
            <a:prstGeom prst="roundRect">
              <a:avLst>
                <a:gd name="adj" fmla="val 10000"/>
              </a:avLst>
            </a:prstGeom>
            <a:ln w="28575"/>
          </p:spPr>
          <p:style>
            <a:lnRef idx="2">
              <a:schemeClr val="accent2">
                <a:hueOff val="-4271743"/>
                <a:satOff val="12481"/>
                <a:lumOff val="-235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圆角矩形 12"/>
            <p:cNvSpPr/>
            <p:nvPr/>
          </p:nvSpPr>
          <p:spPr>
            <a:xfrm>
              <a:off x="4062157" y="1071710"/>
              <a:ext cx="2453216" cy="3609621"/>
            </a:xfrm>
            <a:prstGeom prst="rect">
              <a:avLst/>
            </a:prstGeom>
            <a:ln w="28575"/>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0688" tIns="170688" rIns="170688" bIns="170688" numCol="1" spcCol="1270" anchor="t" anchorCtr="0">
              <a:noAutofit/>
            </a:bodyPr>
            <a:lstStyle/>
            <a:p>
              <a:pPr marL="228600" lvl="1" indent="-228600" defTabSz="1066800">
                <a:lnSpc>
                  <a:spcPct val="90000"/>
                </a:lnSpc>
                <a:spcBef>
                  <a:spcPct val="0"/>
                </a:spcBef>
                <a:spcAft>
                  <a:spcPct val="15000"/>
                </a:spcAft>
                <a:buChar char="••"/>
              </a:pPr>
              <a:r>
                <a:rPr lang="zh-CN" altLang="en-US" sz="2400" b="1" dirty="0" smtClean="0">
                  <a:solidFill>
                    <a:srgbClr val="333399"/>
                  </a:solidFill>
                  <a:latin typeface="+mj-ea"/>
                  <a:ea typeface="+mj-ea"/>
                </a:rPr>
                <a:t>多个信标的信标组才能够确定列车的运行方向，用于区分信标内数据的信息。</a:t>
              </a:r>
              <a:endParaRPr lang="zh-CN" altLang="en-US" sz="2400" b="1" kern="1200" dirty="0">
                <a:solidFill>
                  <a:srgbClr val="333399"/>
                </a:solidFill>
                <a:latin typeface="+mj-ea"/>
                <a:ea typeface="+mj-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sp>
        <p:nvSpPr>
          <p:cNvPr id="3" name="燕尾形 2"/>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2815194" cy="461665"/>
          </a:xfrm>
          <a:prstGeom prst="rect">
            <a:avLst/>
          </a:prstGeom>
        </p:spPr>
        <p:txBody>
          <a:bodyPr wrap="none">
            <a:spAutoFit/>
          </a:bodyPr>
          <a:lstStyle/>
          <a:p>
            <a:r>
              <a:rPr lang="en-US" altLang="zh-CN" sz="2400" b="1" dirty="0" smtClean="0"/>
              <a:t>4</a:t>
            </a:r>
            <a:r>
              <a:rPr lang="zh-CN" altLang="en-US" sz="2400" b="1" dirty="0" smtClean="0"/>
              <a:t>、按安装方式分类</a:t>
            </a:r>
            <a:endParaRPr lang="zh-CN" altLang="en-US" sz="2400" b="1" dirty="0"/>
          </a:p>
        </p:txBody>
      </p:sp>
      <p:sp>
        <p:nvSpPr>
          <p:cNvPr id="20481" name="Rectangle 1"/>
          <p:cNvSpPr>
            <a:spLocks noChangeArrowheads="1"/>
          </p:cNvSpPr>
          <p:nvPr/>
        </p:nvSpPr>
        <p:spPr bwMode="auto">
          <a:xfrm>
            <a:off x="405566" y="2171690"/>
            <a:ext cx="7715304"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25000"/>
              </a:lnSpc>
              <a:spcBef>
                <a:spcPct val="0"/>
              </a:spcBef>
              <a:spcAft>
                <a:spcPct val="0"/>
              </a:spcAft>
              <a:buClrTx/>
              <a:buSzTx/>
              <a:buFontTx/>
              <a:buNone/>
              <a:tabLst/>
            </a:pPr>
            <a:r>
              <a:rPr kumimoji="0" 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）中心安装方式</a:t>
            </a:r>
            <a:endParaRPr kumimoji="0" lang="zh-CN" altLang="en-US" sz="24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应答器安装在两根轨道的中间，车载天线安装在列车底部中间位置，与应答器相对应耦合。</a:t>
            </a:r>
            <a:endPar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25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endParaRPr lang="en-US" altLang="zh-CN" sz="2400" b="1" dirty="0" smtClean="0">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endPar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）立杆式安装</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25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应答器安装于线路旁立杆上。</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 name="Picture 3"/>
          <p:cNvPicPr>
            <a:picLocks noChangeAspect="1" noChangeArrowheads="1"/>
          </p:cNvPicPr>
          <p:nvPr/>
        </p:nvPicPr>
        <p:blipFill>
          <a:blip r:embed="rId3"/>
          <a:srcRect/>
          <a:stretch>
            <a:fillRect/>
          </a:stretch>
        </p:blipFill>
        <p:spPr bwMode="auto">
          <a:xfrm>
            <a:off x="8263746" y="2386004"/>
            <a:ext cx="3631432" cy="4357718"/>
          </a:xfrm>
          <a:prstGeom prst="rect">
            <a:avLst/>
          </a:prstGeom>
          <a:noFill/>
          <a:ln w="9525">
            <a:noFill/>
            <a:miter lim="800000"/>
            <a:headEnd/>
            <a:tailEnd/>
          </a:ln>
          <a:effectLst/>
        </p:spPr>
      </p:pic>
      <p:graphicFrame>
        <p:nvGraphicFramePr>
          <p:cNvPr id="20482" name="Object 2"/>
          <p:cNvGraphicFramePr>
            <a:graphicFrameLocks noChangeAspect="1"/>
          </p:cNvGraphicFramePr>
          <p:nvPr/>
        </p:nvGraphicFramePr>
        <p:xfrm>
          <a:off x="1048508" y="3743326"/>
          <a:ext cx="6056312" cy="1917700"/>
        </p:xfrm>
        <a:graphic>
          <a:graphicData uri="http://schemas.openxmlformats.org/presentationml/2006/ole">
            <p:oleObj spid="_x0000_s20482" r:id="rId4" imgW="5332857" imgH="1687830"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grpSp>
        <p:nvGrpSpPr>
          <p:cNvPr id="45" name="组合 44"/>
          <p:cNvGrpSpPr/>
          <p:nvPr/>
        </p:nvGrpSpPr>
        <p:grpSpPr>
          <a:xfrm>
            <a:off x="905632" y="2957508"/>
            <a:ext cx="10429948" cy="3898880"/>
            <a:chOff x="405566" y="1671624"/>
            <a:chExt cx="10429948" cy="3898880"/>
          </a:xfrm>
        </p:grpSpPr>
        <p:sp>
          <p:nvSpPr>
            <p:cNvPr id="37" name="任意多边形 36"/>
            <p:cNvSpPr/>
            <p:nvPr/>
          </p:nvSpPr>
          <p:spPr>
            <a:xfrm>
              <a:off x="7977994" y="2028814"/>
              <a:ext cx="0" cy="3541690"/>
            </a:xfrm>
            <a:custGeom>
              <a:avLst/>
              <a:gdLst>
                <a:gd name="connsiteX0" fmla="*/ 0 w 0"/>
                <a:gd name="connsiteY0" fmla="*/ 0 h 3541690"/>
                <a:gd name="connsiteX1" fmla="*/ 0 w 0"/>
                <a:gd name="connsiteY1" fmla="*/ 3541690 h 3541690"/>
              </a:gdLst>
              <a:ahLst/>
              <a:cxnLst>
                <a:cxn ang="0">
                  <a:pos x="connsiteX0" y="connsiteY0"/>
                </a:cxn>
                <a:cxn ang="0">
                  <a:pos x="connsiteX1" y="connsiteY1"/>
                </a:cxn>
              </a:cxnLst>
              <a:rect l="l" t="t" r="r" b="b"/>
              <a:pathLst>
                <a:path h="3541690">
                  <a:moveTo>
                    <a:pt x="0" y="0"/>
                  </a:moveTo>
                  <a:lnTo>
                    <a:pt x="0" y="354169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8" name="任意多边形 37"/>
            <p:cNvSpPr/>
            <p:nvPr/>
          </p:nvSpPr>
          <p:spPr>
            <a:xfrm>
              <a:off x="8120870" y="2028814"/>
              <a:ext cx="0" cy="3541690"/>
            </a:xfrm>
            <a:custGeom>
              <a:avLst/>
              <a:gdLst>
                <a:gd name="connsiteX0" fmla="*/ 0 w 0"/>
                <a:gd name="connsiteY0" fmla="*/ 0 h 3541690"/>
                <a:gd name="connsiteX1" fmla="*/ 0 w 0"/>
                <a:gd name="connsiteY1" fmla="*/ 3541690 h 3541690"/>
              </a:gdLst>
              <a:ahLst/>
              <a:cxnLst>
                <a:cxn ang="0">
                  <a:pos x="connsiteX0" y="connsiteY0"/>
                </a:cxn>
                <a:cxn ang="0">
                  <a:pos x="connsiteX1" y="connsiteY1"/>
                </a:cxn>
              </a:cxnLst>
              <a:rect l="l" t="t" r="r" b="b"/>
              <a:pathLst>
                <a:path h="3541690">
                  <a:moveTo>
                    <a:pt x="0" y="0"/>
                  </a:moveTo>
                  <a:lnTo>
                    <a:pt x="0" y="354169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9" name="任意多边形 38"/>
            <p:cNvSpPr/>
            <p:nvPr/>
          </p:nvSpPr>
          <p:spPr>
            <a:xfrm>
              <a:off x="10049696" y="2028814"/>
              <a:ext cx="0" cy="3541690"/>
            </a:xfrm>
            <a:custGeom>
              <a:avLst/>
              <a:gdLst>
                <a:gd name="connsiteX0" fmla="*/ 0 w 0"/>
                <a:gd name="connsiteY0" fmla="*/ 0 h 3541690"/>
                <a:gd name="connsiteX1" fmla="*/ 0 w 0"/>
                <a:gd name="connsiteY1" fmla="*/ 3541690 h 3541690"/>
              </a:gdLst>
              <a:ahLst/>
              <a:cxnLst>
                <a:cxn ang="0">
                  <a:pos x="connsiteX0" y="connsiteY0"/>
                </a:cxn>
                <a:cxn ang="0">
                  <a:pos x="connsiteX1" y="connsiteY1"/>
                </a:cxn>
              </a:cxnLst>
              <a:rect l="l" t="t" r="r" b="b"/>
              <a:pathLst>
                <a:path h="3541690">
                  <a:moveTo>
                    <a:pt x="0" y="0"/>
                  </a:moveTo>
                  <a:lnTo>
                    <a:pt x="0" y="354169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0" name="任意多边形 39"/>
            <p:cNvSpPr/>
            <p:nvPr/>
          </p:nvSpPr>
          <p:spPr>
            <a:xfrm>
              <a:off x="10192572" y="2028814"/>
              <a:ext cx="0" cy="3541690"/>
            </a:xfrm>
            <a:custGeom>
              <a:avLst/>
              <a:gdLst>
                <a:gd name="connsiteX0" fmla="*/ 0 w 0"/>
                <a:gd name="connsiteY0" fmla="*/ 0 h 3541690"/>
                <a:gd name="connsiteX1" fmla="*/ 0 w 0"/>
                <a:gd name="connsiteY1" fmla="*/ 3541690 h 3541690"/>
              </a:gdLst>
              <a:ahLst/>
              <a:cxnLst>
                <a:cxn ang="0">
                  <a:pos x="connsiteX0" y="connsiteY0"/>
                </a:cxn>
                <a:cxn ang="0">
                  <a:pos x="connsiteX1" y="connsiteY1"/>
                </a:cxn>
              </a:cxnLst>
              <a:rect l="l" t="t" r="r" b="b"/>
              <a:pathLst>
                <a:path h="3541690">
                  <a:moveTo>
                    <a:pt x="0" y="0"/>
                  </a:moveTo>
                  <a:lnTo>
                    <a:pt x="0" y="354169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6" name="任意多边形 25"/>
            <p:cNvSpPr/>
            <p:nvPr/>
          </p:nvSpPr>
          <p:spPr>
            <a:xfrm>
              <a:off x="4481848" y="2949262"/>
              <a:ext cx="772732" cy="1184856"/>
            </a:xfrm>
            <a:custGeom>
              <a:avLst/>
              <a:gdLst>
                <a:gd name="connsiteX0" fmla="*/ 772732 w 772732"/>
                <a:gd name="connsiteY0" fmla="*/ 0 h 1184856"/>
                <a:gd name="connsiteX1" fmla="*/ 772732 w 772732"/>
                <a:gd name="connsiteY1" fmla="*/ 296214 h 1184856"/>
                <a:gd name="connsiteX2" fmla="*/ 0 w 772732"/>
                <a:gd name="connsiteY2" fmla="*/ 1184856 h 1184856"/>
                <a:gd name="connsiteX3" fmla="*/ 0 w 772732"/>
                <a:gd name="connsiteY3" fmla="*/ 875763 h 1184856"/>
              </a:gdLst>
              <a:ahLst/>
              <a:cxnLst>
                <a:cxn ang="0">
                  <a:pos x="connsiteX0" y="connsiteY0"/>
                </a:cxn>
                <a:cxn ang="0">
                  <a:pos x="connsiteX1" y="connsiteY1"/>
                </a:cxn>
                <a:cxn ang="0">
                  <a:pos x="connsiteX2" y="connsiteY2"/>
                </a:cxn>
                <a:cxn ang="0">
                  <a:pos x="connsiteX3" y="connsiteY3"/>
                </a:cxn>
              </a:cxnLst>
              <a:rect l="l" t="t" r="r" b="b"/>
              <a:pathLst>
                <a:path w="772732" h="1184856">
                  <a:moveTo>
                    <a:pt x="772732" y="0"/>
                  </a:moveTo>
                  <a:lnTo>
                    <a:pt x="772732" y="296214"/>
                  </a:lnTo>
                  <a:lnTo>
                    <a:pt x="0" y="1184856"/>
                  </a:lnTo>
                  <a:lnTo>
                    <a:pt x="0" y="875763"/>
                  </a:lnTo>
                </a:path>
              </a:pathLst>
            </a:custGeom>
            <a:solidFill>
              <a:schemeClr val="accent4">
                <a:lumMod val="20000"/>
                <a:lumOff val="80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grpSp>
          <p:nvGrpSpPr>
            <p:cNvPr id="25" name="组合 24"/>
            <p:cNvGrpSpPr/>
            <p:nvPr/>
          </p:nvGrpSpPr>
          <p:grpSpPr>
            <a:xfrm>
              <a:off x="1191384" y="2028814"/>
              <a:ext cx="4052884" cy="2928958"/>
              <a:chOff x="2334392" y="2081213"/>
              <a:chExt cx="1857388" cy="1428750"/>
            </a:xfrm>
          </p:grpSpPr>
          <p:sp>
            <p:nvSpPr>
              <p:cNvPr id="4" name="矩形 3"/>
              <p:cNvSpPr/>
              <p:nvPr/>
            </p:nvSpPr>
            <p:spPr>
              <a:xfrm>
                <a:off x="2334392" y="2957508"/>
                <a:ext cx="1500198" cy="14287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 name="平行四边形 2"/>
              <p:cNvSpPr/>
              <p:nvPr/>
            </p:nvSpPr>
            <p:spPr>
              <a:xfrm>
                <a:off x="2334392" y="2528880"/>
                <a:ext cx="1857388" cy="428628"/>
              </a:xfrm>
              <a:prstGeom prst="parallelogram">
                <a:avLst>
                  <a:gd name="adj" fmla="val 85094"/>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1" name="任意多边形 10"/>
              <p:cNvSpPr/>
              <p:nvPr/>
            </p:nvSpPr>
            <p:spPr>
              <a:xfrm>
                <a:off x="2714625" y="3109913"/>
                <a:ext cx="504825" cy="400050"/>
              </a:xfrm>
              <a:custGeom>
                <a:avLst/>
                <a:gdLst>
                  <a:gd name="connsiteX0" fmla="*/ 114300 w 504825"/>
                  <a:gd name="connsiteY0" fmla="*/ 0 h 400050"/>
                  <a:gd name="connsiteX1" fmla="*/ 0 w 504825"/>
                  <a:gd name="connsiteY1" fmla="*/ 114300 h 400050"/>
                  <a:gd name="connsiteX2" fmla="*/ 0 w 504825"/>
                  <a:gd name="connsiteY2" fmla="*/ 400050 h 400050"/>
                  <a:gd name="connsiteX3" fmla="*/ 385763 w 504825"/>
                  <a:gd name="connsiteY3" fmla="*/ 400050 h 400050"/>
                  <a:gd name="connsiteX4" fmla="*/ 385763 w 504825"/>
                  <a:gd name="connsiteY4" fmla="*/ 114300 h 400050"/>
                  <a:gd name="connsiteX5" fmla="*/ 504825 w 504825"/>
                  <a:gd name="connsiteY5" fmla="*/ 0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825" h="400050">
                    <a:moveTo>
                      <a:pt x="114300" y="0"/>
                    </a:moveTo>
                    <a:lnTo>
                      <a:pt x="0" y="114300"/>
                    </a:lnTo>
                    <a:lnTo>
                      <a:pt x="0" y="400050"/>
                    </a:lnTo>
                    <a:lnTo>
                      <a:pt x="385763" y="400050"/>
                    </a:lnTo>
                    <a:lnTo>
                      <a:pt x="385763" y="114300"/>
                    </a:lnTo>
                    <a:lnTo>
                      <a:pt x="504825" y="0"/>
                    </a:lnTo>
                  </a:path>
                </a:pathLst>
              </a:cu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2700000" scaled="1"/>
                <a:tileRect/>
              </a:gra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0" name="任意多边形 9"/>
              <p:cNvSpPr/>
              <p:nvPr/>
            </p:nvSpPr>
            <p:spPr>
              <a:xfrm>
                <a:off x="2452688" y="3100388"/>
                <a:ext cx="1223962" cy="123825"/>
              </a:xfrm>
              <a:custGeom>
                <a:avLst/>
                <a:gdLst>
                  <a:gd name="connsiteX0" fmla="*/ 0 w 1223962"/>
                  <a:gd name="connsiteY0" fmla="*/ 0 h 123825"/>
                  <a:gd name="connsiteX1" fmla="*/ 0 w 1223962"/>
                  <a:gd name="connsiteY1" fmla="*/ 123825 h 123825"/>
                  <a:gd name="connsiteX2" fmla="*/ 1223962 w 1223962"/>
                  <a:gd name="connsiteY2" fmla="*/ 123825 h 123825"/>
                  <a:gd name="connsiteX3" fmla="*/ 1223962 w 1223962"/>
                  <a:gd name="connsiteY3" fmla="*/ 9525 h 123825"/>
                </a:gdLst>
                <a:ahLst/>
                <a:cxnLst>
                  <a:cxn ang="0">
                    <a:pos x="connsiteX0" y="connsiteY0"/>
                  </a:cxn>
                  <a:cxn ang="0">
                    <a:pos x="connsiteX1" y="connsiteY1"/>
                  </a:cxn>
                  <a:cxn ang="0">
                    <a:pos x="connsiteX2" y="connsiteY2"/>
                  </a:cxn>
                  <a:cxn ang="0">
                    <a:pos x="connsiteX3" y="connsiteY3"/>
                  </a:cxn>
                </a:cxnLst>
                <a:rect l="l" t="t" r="r" b="b"/>
                <a:pathLst>
                  <a:path w="1223962" h="123825">
                    <a:moveTo>
                      <a:pt x="0" y="0"/>
                    </a:moveTo>
                    <a:lnTo>
                      <a:pt x="0" y="123825"/>
                    </a:lnTo>
                    <a:lnTo>
                      <a:pt x="1223962" y="123825"/>
                    </a:lnTo>
                    <a:lnTo>
                      <a:pt x="1223962" y="9525"/>
                    </a:lnTo>
                  </a:path>
                </a:pathLst>
              </a:cu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4" name="任意多边形 13"/>
              <p:cNvSpPr/>
              <p:nvPr/>
            </p:nvSpPr>
            <p:spPr>
              <a:xfrm>
                <a:off x="2571750" y="3224213"/>
                <a:ext cx="142875" cy="171450"/>
              </a:xfrm>
              <a:custGeom>
                <a:avLst/>
                <a:gdLst>
                  <a:gd name="connsiteX0" fmla="*/ 142875 w 142875"/>
                  <a:gd name="connsiteY0" fmla="*/ 0 h 171450"/>
                  <a:gd name="connsiteX1" fmla="*/ 0 w 142875"/>
                  <a:gd name="connsiteY1" fmla="*/ 0 h 171450"/>
                  <a:gd name="connsiteX2" fmla="*/ 0 w 142875"/>
                  <a:gd name="connsiteY2" fmla="*/ 171450 h 171450"/>
                  <a:gd name="connsiteX3" fmla="*/ 138113 w 142875"/>
                  <a:gd name="connsiteY3" fmla="*/ 171450 h 171450"/>
                </a:gdLst>
                <a:ahLst/>
                <a:cxnLst>
                  <a:cxn ang="0">
                    <a:pos x="connsiteX0" y="connsiteY0"/>
                  </a:cxn>
                  <a:cxn ang="0">
                    <a:pos x="connsiteX1" y="connsiteY1"/>
                  </a:cxn>
                  <a:cxn ang="0">
                    <a:pos x="connsiteX2" y="connsiteY2"/>
                  </a:cxn>
                  <a:cxn ang="0">
                    <a:pos x="connsiteX3" y="connsiteY3"/>
                  </a:cxn>
                </a:cxnLst>
                <a:rect l="l" t="t" r="r" b="b"/>
                <a:pathLst>
                  <a:path w="142875" h="171450">
                    <a:moveTo>
                      <a:pt x="142875" y="0"/>
                    </a:moveTo>
                    <a:lnTo>
                      <a:pt x="0" y="0"/>
                    </a:lnTo>
                    <a:lnTo>
                      <a:pt x="0" y="171450"/>
                    </a:lnTo>
                    <a:lnTo>
                      <a:pt x="138113" y="171450"/>
                    </a:lnTo>
                  </a:path>
                </a:pathLst>
              </a:custGeom>
              <a:solidFill>
                <a:schemeClr val="accent3">
                  <a:lumMod val="40000"/>
                  <a:lumOff val="60000"/>
                </a:schemeClr>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7" name="任意多边形 16"/>
              <p:cNvSpPr/>
              <p:nvPr/>
            </p:nvSpPr>
            <p:spPr>
              <a:xfrm>
                <a:off x="3100388" y="3228975"/>
                <a:ext cx="305574" cy="161925"/>
              </a:xfrm>
              <a:custGeom>
                <a:avLst/>
                <a:gdLst>
                  <a:gd name="connsiteX0" fmla="*/ 0 w 200025"/>
                  <a:gd name="connsiteY0" fmla="*/ 161925 h 161925"/>
                  <a:gd name="connsiteX1" fmla="*/ 200025 w 200025"/>
                  <a:gd name="connsiteY1" fmla="*/ 161925 h 161925"/>
                  <a:gd name="connsiteX2" fmla="*/ 200025 w 200025"/>
                  <a:gd name="connsiteY2" fmla="*/ 0 h 161925"/>
                  <a:gd name="connsiteX3" fmla="*/ 90487 w 200025"/>
                  <a:gd name="connsiteY3" fmla="*/ 0 h 161925"/>
                </a:gdLst>
                <a:ahLst/>
                <a:cxnLst>
                  <a:cxn ang="0">
                    <a:pos x="connsiteX0" y="connsiteY0"/>
                  </a:cxn>
                  <a:cxn ang="0">
                    <a:pos x="connsiteX1" y="connsiteY1"/>
                  </a:cxn>
                  <a:cxn ang="0">
                    <a:pos x="connsiteX2" y="connsiteY2"/>
                  </a:cxn>
                  <a:cxn ang="0">
                    <a:pos x="connsiteX3" y="connsiteY3"/>
                  </a:cxn>
                </a:cxnLst>
                <a:rect l="l" t="t" r="r" b="b"/>
                <a:pathLst>
                  <a:path w="200025" h="161925">
                    <a:moveTo>
                      <a:pt x="0" y="161925"/>
                    </a:moveTo>
                    <a:lnTo>
                      <a:pt x="200025" y="161925"/>
                    </a:lnTo>
                    <a:lnTo>
                      <a:pt x="200025" y="0"/>
                    </a:lnTo>
                    <a:lnTo>
                      <a:pt x="90487" y="0"/>
                    </a:lnTo>
                  </a:path>
                </a:pathLst>
              </a:custGeom>
              <a:solidFill>
                <a:schemeClr val="accent3">
                  <a:lumMod val="40000"/>
                  <a:lumOff val="60000"/>
                </a:schemeClr>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2" name="任意多边形 11"/>
              <p:cNvSpPr/>
              <p:nvPr/>
            </p:nvSpPr>
            <p:spPr>
              <a:xfrm>
                <a:off x="3105150" y="3157538"/>
                <a:ext cx="80963" cy="342900"/>
              </a:xfrm>
              <a:custGeom>
                <a:avLst/>
                <a:gdLst>
                  <a:gd name="connsiteX0" fmla="*/ 0 w 80963"/>
                  <a:gd name="connsiteY0" fmla="*/ 342900 h 342900"/>
                  <a:gd name="connsiteX1" fmla="*/ 80963 w 80963"/>
                  <a:gd name="connsiteY1" fmla="*/ 252412 h 342900"/>
                  <a:gd name="connsiteX2" fmla="*/ 80963 w 80963"/>
                  <a:gd name="connsiteY2" fmla="*/ 0 h 342900"/>
                </a:gdLst>
                <a:ahLst/>
                <a:cxnLst>
                  <a:cxn ang="0">
                    <a:pos x="connsiteX0" y="connsiteY0"/>
                  </a:cxn>
                  <a:cxn ang="0">
                    <a:pos x="connsiteX1" y="connsiteY1"/>
                  </a:cxn>
                  <a:cxn ang="0">
                    <a:pos x="connsiteX2" y="connsiteY2"/>
                  </a:cxn>
                </a:cxnLst>
                <a:rect l="l" t="t" r="r" b="b"/>
                <a:pathLst>
                  <a:path w="80963" h="342900">
                    <a:moveTo>
                      <a:pt x="0" y="342900"/>
                    </a:moveTo>
                    <a:lnTo>
                      <a:pt x="80963" y="252412"/>
                    </a:lnTo>
                    <a:lnTo>
                      <a:pt x="80963" y="0"/>
                    </a:lnTo>
                  </a:path>
                </a:pathLst>
              </a:cu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9" name="任意多边形 18"/>
              <p:cNvSpPr/>
              <p:nvPr/>
            </p:nvSpPr>
            <p:spPr>
              <a:xfrm>
                <a:off x="3109913" y="3271838"/>
                <a:ext cx="0" cy="190500"/>
              </a:xfrm>
              <a:custGeom>
                <a:avLst/>
                <a:gdLst>
                  <a:gd name="connsiteX0" fmla="*/ 0 w 0"/>
                  <a:gd name="connsiteY0" fmla="*/ 0 h 190500"/>
                  <a:gd name="connsiteX1" fmla="*/ 0 w 0"/>
                  <a:gd name="connsiteY1" fmla="*/ 190500 h 190500"/>
                </a:gdLst>
                <a:ahLst/>
                <a:cxnLst>
                  <a:cxn ang="0">
                    <a:pos x="connsiteX0" y="connsiteY0"/>
                  </a:cxn>
                  <a:cxn ang="0">
                    <a:pos x="connsiteX1" y="connsiteY1"/>
                  </a:cxn>
                </a:cxnLst>
                <a:rect l="l" t="t" r="r" b="b"/>
                <a:pathLst>
                  <a:path h="190500">
                    <a:moveTo>
                      <a:pt x="0" y="0"/>
                    </a:moveTo>
                    <a:lnTo>
                      <a:pt x="0" y="190500"/>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0" name="任意多边形 19"/>
              <p:cNvSpPr/>
              <p:nvPr/>
            </p:nvSpPr>
            <p:spPr>
              <a:xfrm>
                <a:off x="3128963" y="3257550"/>
                <a:ext cx="0" cy="195263"/>
              </a:xfrm>
              <a:custGeom>
                <a:avLst/>
                <a:gdLst>
                  <a:gd name="connsiteX0" fmla="*/ 0 w 0"/>
                  <a:gd name="connsiteY0" fmla="*/ 0 h 195263"/>
                  <a:gd name="connsiteX1" fmla="*/ 0 w 0"/>
                  <a:gd name="connsiteY1" fmla="*/ 195263 h 195263"/>
                </a:gdLst>
                <a:ahLst/>
                <a:cxnLst>
                  <a:cxn ang="0">
                    <a:pos x="connsiteX0" y="connsiteY0"/>
                  </a:cxn>
                  <a:cxn ang="0">
                    <a:pos x="connsiteX1" y="connsiteY1"/>
                  </a:cxn>
                </a:cxnLst>
                <a:rect l="l" t="t" r="r" b="b"/>
                <a:pathLst>
                  <a:path h="195263">
                    <a:moveTo>
                      <a:pt x="0" y="0"/>
                    </a:moveTo>
                    <a:lnTo>
                      <a:pt x="0" y="195263"/>
                    </a:lnTo>
                  </a:path>
                </a:pathLst>
              </a:cu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1" name="任意多边形 20"/>
              <p:cNvSpPr/>
              <p:nvPr/>
            </p:nvSpPr>
            <p:spPr>
              <a:xfrm>
                <a:off x="3400425" y="3228975"/>
                <a:ext cx="214313" cy="161925"/>
              </a:xfrm>
              <a:custGeom>
                <a:avLst/>
                <a:gdLst>
                  <a:gd name="connsiteX0" fmla="*/ 0 w 214313"/>
                  <a:gd name="connsiteY0" fmla="*/ 161925 h 161925"/>
                  <a:gd name="connsiteX1" fmla="*/ 214313 w 214313"/>
                  <a:gd name="connsiteY1" fmla="*/ 47625 h 161925"/>
                  <a:gd name="connsiteX2" fmla="*/ 209550 w 214313"/>
                  <a:gd name="connsiteY2" fmla="*/ 0 h 161925"/>
                  <a:gd name="connsiteX3" fmla="*/ 4763 w 214313"/>
                  <a:gd name="connsiteY3" fmla="*/ 104775 h 161925"/>
                </a:gdLst>
                <a:ahLst/>
                <a:cxnLst>
                  <a:cxn ang="0">
                    <a:pos x="connsiteX0" y="connsiteY0"/>
                  </a:cxn>
                  <a:cxn ang="0">
                    <a:pos x="connsiteX1" y="connsiteY1"/>
                  </a:cxn>
                  <a:cxn ang="0">
                    <a:pos x="connsiteX2" y="connsiteY2"/>
                  </a:cxn>
                  <a:cxn ang="0">
                    <a:pos x="connsiteX3" y="connsiteY3"/>
                  </a:cxn>
                </a:cxnLst>
                <a:rect l="l" t="t" r="r" b="b"/>
                <a:pathLst>
                  <a:path w="214313" h="161925">
                    <a:moveTo>
                      <a:pt x="0" y="161925"/>
                    </a:moveTo>
                    <a:lnTo>
                      <a:pt x="214313" y="47625"/>
                    </a:lnTo>
                    <a:lnTo>
                      <a:pt x="209550" y="0"/>
                    </a:lnTo>
                    <a:lnTo>
                      <a:pt x="4763" y="104775"/>
                    </a:lnTo>
                  </a:path>
                </a:pathLst>
              </a:custGeom>
              <a:solidFill>
                <a:srgbClr val="FFFF00"/>
              </a:solidFill>
              <a:ln>
                <a:solidFill>
                  <a:srgbClr val="FFC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2" name="任意多边形 21"/>
              <p:cNvSpPr/>
              <p:nvPr/>
            </p:nvSpPr>
            <p:spPr>
              <a:xfrm>
                <a:off x="3162300" y="2090738"/>
                <a:ext cx="104775" cy="1214437"/>
              </a:xfrm>
              <a:custGeom>
                <a:avLst/>
                <a:gdLst>
                  <a:gd name="connsiteX0" fmla="*/ 0 w 104775"/>
                  <a:gd name="connsiteY0" fmla="*/ 1214437 h 1214437"/>
                  <a:gd name="connsiteX1" fmla="*/ 104775 w 104775"/>
                  <a:gd name="connsiteY1" fmla="*/ 1214437 h 1214437"/>
                  <a:gd name="connsiteX2" fmla="*/ 104775 w 104775"/>
                  <a:gd name="connsiteY2" fmla="*/ 0 h 1214437"/>
                </a:gdLst>
                <a:ahLst/>
                <a:cxnLst>
                  <a:cxn ang="0">
                    <a:pos x="connsiteX0" y="connsiteY0"/>
                  </a:cxn>
                  <a:cxn ang="0">
                    <a:pos x="connsiteX1" y="connsiteY1"/>
                  </a:cxn>
                  <a:cxn ang="0">
                    <a:pos x="connsiteX2" y="connsiteY2"/>
                  </a:cxn>
                </a:cxnLst>
                <a:rect l="l" t="t" r="r" b="b"/>
                <a:pathLst>
                  <a:path w="104775" h="1214437">
                    <a:moveTo>
                      <a:pt x="0" y="1214437"/>
                    </a:moveTo>
                    <a:lnTo>
                      <a:pt x="104775" y="1214437"/>
                    </a:lnTo>
                    <a:lnTo>
                      <a:pt x="104775" y="0"/>
                    </a:lnTo>
                  </a:path>
                </a:pathLst>
              </a:custGeom>
              <a:ln w="28575">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3" name="任意多边形 22"/>
              <p:cNvSpPr/>
              <p:nvPr/>
            </p:nvSpPr>
            <p:spPr>
              <a:xfrm>
                <a:off x="3162300" y="2081213"/>
                <a:ext cx="152400" cy="1271587"/>
              </a:xfrm>
              <a:custGeom>
                <a:avLst/>
                <a:gdLst>
                  <a:gd name="connsiteX0" fmla="*/ 0 w 152400"/>
                  <a:gd name="connsiteY0" fmla="*/ 1271587 h 1271587"/>
                  <a:gd name="connsiteX1" fmla="*/ 152400 w 152400"/>
                  <a:gd name="connsiteY1" fmla="*/ 1271587 h 1271587"/>
                  <a:gd name="connsiteX2" fmla="*/ 152400 w 152400"/>
                  <a:gd name="connsiteY2" fmla="*/ 0 h 1271587"/>
                </a:gdLst>
                <a:ahLst/>
                <a:cxnLst>
                  <a:cxn ang="0">
                    <a:pos x="connsiteX0" y="connsiteY0"/>
                  </a:cxn>
                  <a:cxn ang="0">
                    <a:pos x="connsiteX1" y="connsiteY1"/>
                  </a:cxn>
                  <a:cxn ang="0">
                    <a:pos x="connsiteX2" y="connsiteY2"/>
                  </a:cxn>
                </a:cxnLst>
                <a:rect l="l" t="t" r="r" b="b"/>
                <a:pathLst>
                  <a:path w="152400" h="1271587">
                    <a:moveTo>
                      <a:pt x="0" y="1271587"/>
                    </a:moveTo>
                    <a:lnTo>
                      <a:pt x="152400" y="1271587"/>
                    </a:lnTo>
                    <a:lnTo>
                      <a:pt x="152400" y="0"/>
                    </a:lnTo>
                  </a:path>
                </a:pathLst>
              </a:custGeom>
              <a:ln w="28575">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4" name="任意多边形 23"/>
              <p:cNvSpPr/>
              <p:nvPr/>
            </p:nvSpPr>
            <p:spPr>
              <a:xfrm>
                <a:off x="2571750" y="2333625"/>
                <a:ext cx="285750" cy="342900"/>
              </a:xfrm>
              <a:custGeom>
                <a:avLst/>
                <a:gdLst>
                  <a:gd name="connsiteX0" fmla="*/ 285750 w 285750"/>
                  <a:gd name="connsiteY0" fmla="*/ 342900 h 342900"/>
                  <a:gd name="connsiteX1" fmla="*/ 0 w 285750"/>
                  <a:gd name="connsiteY1" fmla="*/ 0 h 342900"/>
                </a:gdLst>
                <a:ahLst/>
                <a:cxnLst>
                  <a:cxn ang="0">
                    <a:pos x="connsiteX0" y="connsiteY0"/>
                  </a:cxn>
                  <a:cxn ang="0">
                    <a:pos x="connsiteX1" y="connsiteY1"/>
                  </a:cxn>
                </a:cxnLst>
                <a:rect l="l" t="t" r="r" b="b"/>
                <a:pathLst>
                  <a:path w="285750" h="342900">
                    <a:moveTo>
                      <a:pt x="285750" y="342900"/>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grpSp>
        <p:sp>
          <p:nvSpPr>
            <p:cNvPr id="27" name="矩形 26"/>
            <p:cNvSpPr/>
            <p:nvPr/>
          </p:nvSpPr>
          <p:spPr>
            <a:xfrm>
              <a:off x="405566" y="2171690"/>
              <a:ext cx="2492990" cy="369332"/>
            </a:xfrm>
            <a:prstGeom prst="rect">
              <a:avLst/>
            </a:prstGeom>
          </p:spPr>
          <p:txBody>
            <a:bodyPr wrap="none">
              <a:spAutoFit/>
            </a:bodyPr>
            <a:lstStyle/>
            <a:p>
              <a:r>
                <a:rPr lang="zh-CN" altLang="en-US" sz="1800" b="1" dirty="0" smtClean="0"/>
                <a:t>装于机车侧面的固定架</a:t>
              </a:r>
              <a:endParaRPr lang="zh-CN" altLang="en-US" sz="1800" b="1" dirty="0"/>
            </a:p>
          </p:txBody>
        </p:sp>
        <p:sp>
          <p:nvSpPr>
            <p:cNvPr id="28" name="任意多边形 27"/>
            <p:cNvSpPr/>
            <p:nvPr/>
          </p:nvSpPr>
          <p:spPr>
            <a:xfrm>
              <a:off x="3334524" y="2528880"/>
              <a:ext cx="528034" cy="373488"/>
            </a:xfrm>
            <a:custGeom>
              <a:avLst/>
              <a:gdLst>
                <a:gd name="connsiteX0" fmla="*/ 0 w 528034"/>
                <a:gd name="connsiteY0" fmla="*/ 373488 h 373488"/>
                <a:gd name="connsiteX1" fmla="*/ 528034 w 528034"/>
                <a:gd name="connsiteY1" fmla="*/ 0 h 373488"/>
              </a:gdLst>
              <a:ahLst/>
              <a:cxnLst>
                <a:cxn ang="0">
                  <a:pos x="connsiteX0" y="connsiteY0"/>
                </a:cxn>
                <a:cxn ang="0">
                  <a:pos x="connsiteX1" y="connsiteY1"/>
                </a:cxn>
              </a:cxnLst>
              <a:rect l="l" t="t" r="r" b="b"/>
              <a:pathLst>
                <a:path w="528034" h="373488">
                  <a:moveTo>
                    <a:pt x="0" y="373488"/>
                  </a:moveTo>
                  <a:lnTo>
                    <a:pt x="528034"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9" name="矩形 28"/>
            <p:cNvSpPr/>
            <p:nvPr/>
          </p:nvSpPr>
          <p:spPr>
            <a:xfrm>
              <a:off x="3477400" y="2171690"/>
              <a:ext cx="1107996" cy="369332"/>
            </a:xfrm>
            <a:prstGeom prst="rect">
              <a:avLst/>
            </a:prstGeom>
          </p:spPr>
          <p:txBody>
            <a:bodyPr wrap="none">
              <a:spAutoFit/>
            </a:bodyPr>
            <a:lstStyle/>
            <a:p>
              <a:r>
                <a:rPr lang="zh-CN" altLang="en-US" sz="1800" b="1" dirty="0" smtClean="0"/>
                <a:t>引入电缆</a:t>
              </a:r>
              <a:endParaRPr lang="zh-CN" altLang="en-US" sz="1800" b="1" dirty="0"/>
            </a:p>
          </p:txBody>
        </p:sp>
        <p:sp>
          <p:nvSpPr>
            <p:cNvPr id="30" name="矩形 29"/>
            <p:cNvSpPr/>
            <p:nvPr/>
          </p:nvSpPr>
          <p:spPr>
            <a:xfrm>
              <a:off x="2334392" y="1671624"/>
              <a:ext cx="2000264" cy="357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303EB"/>
                  </a:solidFill>
                </a:rPr>
                <a:t>车载查询主机</a:t>
              </a:r>
              <a:endParaRPr lang="zh-CN" altLang="en-US" sz="2000" b="1" dirty="0">
                <a:solidFill>
                  <a:srgbClr val="0303EB"/>
                </a:solidFill>
              </a:endParaRPr>
            </a:p>
          </p:txBody>
        </p:sp>
        <p:sp>
          <p:nvSpPr>
            <p:cNvPr id="31" name="任意多边形 30"/>
            <p:cNvSpPr/>
            <p:nvPr/>
          </p:nvSpPr>
          <p:spPr>
            <a:xfrm>
              <a:off x="3683358" y="4584879"/>
              <a:ext cx="515155" cy="386366"/>
            </a:xfrm>
            <a:custGeom>
              <a:avLst/>
              <a:gdLst>
                <a:gd name="connsiteX0" fmla="*/ 0 w 515155"/>
                <a:gd name="connsiteY0" fmla="*/ 0 h 386366"/>
                <a:gd name="connsiteX1" fmla="*/ 515155 w 515155"/>
                <a:gd name="connsiteY1" fmla="*/ 386366 h 386366"/>
              </a:gdLst>
              <a:ahLst/>
              <a:cxnLst>
                <a:cxn ang="0">
                  <a:pos x="connsiteX0" y="connsiteY0"/>
                </a:cxn>
                <a:cxn ang="0">
                  <a:pos x="connsiteX1" y="connsiteY1"/>
                </a:cxn>
              </a:cxnLst>
              <a:rect l="l" t="t" r="r" b="b"/>
              <a:pathLst>
                <a:path w="515155" h="386366">
                  <a:moveTo>
                    <a:pt x="0" y="0"/>
                  </a:moveTo>
                  <a:lnTo>
                    <a:pt x="515155" y="386366"/>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32" name="矩形 31"/>
            <p:cNvSpPr/>
            <p:nvPr/>
          </p:nvSpPr>
          <p:spPr>
            <a:xfrm>
              <a:off x="3763152" y="4957772"/>
              <a:ext cx="1338828" cy="369332"/>
            </a:xfrm>
            <a:prstGeom prst="rect">
              <a:avLst/>
            </a:prstGeom>
          </p:spPr>
          <p:txBody>
            <a:bodyPr wrap="none">
              <a:spAutoFit/>
            </a:bodyPr>
            <a:lstStyle/>
            <a:p>
              <a:r>
                <a:rPr lang="zh-CN" altLang="en-US" sz="1800" b="1" dirty="0" smtClean="0"/>
                <a:t>车载查询器</a:t>
              </a:r>
              <a:endParaRPr lang="zh-CN" altLang="en-US" sz="1800" b="1" dirty="0"/>
            </a:p>
          </p:txBody>
        </p:sp>
        <p:sp>
          <p:nvSpPr>
            <p:cNvPr id="33" name="矩形 32"/>
            <p:cNvSpPr/>
            <p:nvPr/>
          </p:nvSpPr>
          <p:spPr>
            <a:xfrm>
              <a:off x="7335052" y="2671756"/>
              <a:ext cx="350046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4" name="矩形 33"/>
            <p:cNvSpPr/>
            <p:nvPr/>
          </p:nvSpPr>
          <p:spPr>
            <a:xfrm>
              <a:off x="7335052" y="3243260"/>
              <a:ext cx="350046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5" name="矩形 34"/>
            <p:cNvSpPr/>
            <p:nvPr/>
          </p:nvSpPr>
          <p:spPr>
            <a:xfrm>
              <a:off x="7335052" y="3814764"/>
              <a:ext cx="350046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6" name="矩形 35"/>
            <p:cNvSpPr/>
            <p:nvPr/>
          </p:nvSpPr>
          <p:spPr>
            <a:xfrm>
              <a:off x="7335052" y="4457706"/>
              <a:ext cx="350046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1" name="矩形 40"/>
            <p:cNvSpPr/>
            <p:nvPr/>
          </p:nvSpPr>
          <p:spPr>
            <a:xfrm>
              <a:off x="7549366" y="2957508"/>
              <a:ext cx="142876" cy="71438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2" name="任意多边形 41"/>
            <p:cNvSpPr/>
            <p:nvPr/>
          </p:nvSpPr>
          <p:spPr>
            <a:xfrm>
              <a:off x="6697014" y="3412901"/>
              <a:ext cx="914400" cy="425003"/>
            </a:xfrm>
            <a:custGeom>
              <a:avLst/>
              <a:gdLst>
                <a:gd name="connsiteX0" fmla="*/ 914400 w 914400"/>
                <a:gd name="connsiteY0" fmla="*/ 0 h 425003"/>
                <a:gd name="connsiteX1" fmla="*/ 0 w 914400"/>
                <a:gd name="connsiteY1" fmla="*/ 425003 h 425003"/>
              </a:gdLst>
              <a:ahLst/>
              <a:cxnLst>
                <a:cxn ang="0">
                  <a:pos x="connsiteX0" y="connsiteY0"/>
                </a:cxn>
                <a:cxn ang="0">
                  <a:pos x="connsiteX1" y="connsiteY1"/>
                </a:cxn>
              </a:cxnLst>
              <a:rect l="l" t="t" r="r" b="b"/>
              <a:pathLst>
                <a:path w="914400" h="425003">
                  <a:moveTo>
                    <a:pt x="914400" y="0"/>
                  </a:moveTo>
                  <a:lnTo>
                    <a:pt x="0" y="42500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3" name="矩形 42"/>
            <p:cNvSpPr/>
            <p:nvPr/>
          </p:nvSpPr>
          <p:spPr>
            <a:xfrm>
              <a:off x="5834854" y="3886202"/>
              <a:ext cx="877163" cy="369332"/>
            </a:xfrm>
            <a:prstGeom prst="rect">
              <a:avLst/>
            </a:prstGeom>
          </p:spPr>
          <p:txBody>
            <a:bodyPr wrap="none">
              <a:spAutoFit/>
            </a:bodyPr>
            <a:lstStyle/>
            <a:p>
              <a:r>
                <a:rPr lang="zh-CN" altLang="en-US" sz="1800" b="1" dirty="0" smtClean="0"/>
                <a:t>应答器</a:t>
              </a:r>
              <a:endParaRPr lang="zh-CN" altLang="en-US" sz="1800" b="1" dirty="0"/>
            </a:p>
          </p:txBody>
        </p:sp>
        <p:sp>
          <p:nvSpPr>
            <p:cNvPr id="44" name="矩形 43"/>
            <p:cNvSpPr/>
            <p:nvPr/>
          </p:nvSpPr>
          <p:spPr>
            <a:xfrm>
              <a:off x="8692374" y="4672020"/>
              <a:ext cx="646331" cy="369332"/>
            </a:xfrm>
            <a:prstGeom prst="rect">
              <a:avLst/>
            </a:prstGeom>
          </p:spPr>
          <p:txBody>
            <a:bodyPr wrap="none">
              <a:spAutoFit/>
            </a:bodyPr>
            <a:lstStyle/>
            <a:p>
              <a:r>
                <a:rPr lang="zh-CN" altLang="en-US" sz="1800" b="1" dirty="0" smtClean="0"/>
                <a:t>轨枕</a:t>
              </a:r>
              <a:endParaRPr lang="zh-CN" altLang="en-US" sz="1800" b="1" dirty="0"/>
            </a:p>
          </p:txBody>
        </p:sp>
      </p:grpSp>
      <p:sp>
        <p:nvSpPr>
          <p:cNvPr id="46" name="矩形 45"/>
          <p:cNvSpPr/>
          <p:nvPr/>
        </p:nvSpPr>
        <p:spPr>
          <a:xfrm>
            <a:off x="405566" y="1885938"/>
            <a:ext cx="2465740" cy="553998"/>
          </a:xfrm>
          <a:prstGeom prst="rect">
            <a:avLst/>
          </a:prstGeom>
        </p:spPr>
        <p:txBody>
          <a:bodyPr wrap="none">
            <a:spAutoFit/>
          </a:bodyPr>
          <a:lstStyle/>
          <a:p>
            <a:pPr lvl="0" indent="266700" defTabSz="914400" eaLnBrk="0" fontAlgn="base" hangingPunct="0">
              <a:lnSpc>
                <a:spcPct val="125000"/>
              </a:lnSpc>
              <a:spcBef>
                <a:spcPct val="0"/>
              </a:spcBef>
              <a:spcAft>
                <a:spcPct val="0"/>
              </a:spcAft>
            </a:pPr>
            <a:r>
              <a:rPr lang="zh-CN" altLang="en-US" sz="2400" b="1" dirty="0" smtClean="0">
                <a:latin typeface="Calibri" pitchFamily="34" charset="0"/>
                <a:ea typeface="宋体" pitchFamily="2" charset="-122"/>
                <a:cs typeface="Times New Roman" pitchFamily="18" charset="0"/>
              </a:rPr>
              <a:t>（</a:t>
            </a:r>
            <a:r>
              <a:rPr lang="en-US" altLang="zh-CN" sz="2400" b="1" dirty="0" smtClean="0">
                <a:latin typeface="Calibri" pitchFamily="34" charset="0"/>
                <a:ea typeface="宋体" pitchFamily="2" charset="-122"/>
                <a:cs typeface="Times New Roman" pitchFamily="18" charset="0"/>
              </a:rPr>
              <a:t>3</a:t>
            </a:r>
            <a:r>
              <a:rPr lang="zh-CN" altLang="en-US" sz="2400" b="1" dirty="0" smtClean="0">
                <a:latin typeface="Calibri" pitchFamily="34" charset="0"/>
                <a:ea typeface="宋体" pitchFamily="2" charset="-122"/>
                <a:cs typeface="Times New Roman" pitchFamily="18" charset="0"/>
              </a:rPr>
              <a:t>）侧面安装</a:t>
            </a:r>
            <a:endParaRPr lang="zh-CN" altLang="en-US" sz="2400" b="1" dirty="0" smtClean="0">
              <a:latin typeface="Arial" pitchFamily="34" charset="0"/>
              <a:ea typeface="宋体" pitchFamily="2" charset="-122"/>
              <a:cs typeface="宋体" pitchFamily="2" charset="-122"/>
            </a:endParaRPr>
          </a:p>
        </p:txBody>
      </p:sp>
      <p:sp>
        <p:nvSpPr>
          <p:cNvPr id="47" name="燕尾形 46"/>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燕尾形 47"/>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矩形 48"/>
          <p:cNvSpPr/>
          <p:nvPr/>
        </p:nvSpPr>
        <p:spPr>
          <a:xfrm>
            <a:off x="977070" y="1281397"/>
            <a:ext cx="2815194" cy="461665"/>
          </a:xfrm>
          <a:prstGeom prst="rect">
            <a:avLst/>
          </a:prstGeom>
        </p:spPr>
        <p:txBody>
          <a:bodyPr wrap="none">
            <a:spAutoFit/>
          </a:bodyPr>
          <a:lstStyle/>
          <a:p>
            <a:r>
              <a:rPr lang="en-US" altLang="zh-CN" sz="2400" b="1" dirty="0" smtClean="0"/>
              <a:t>4</a:t>
            </a:r>
            <a:r>
              <a:rPr lang="zh-CN" altLang="en-US" sz="2400" b="1" dirty="0" smtClean="0"/>
              <a:t>、按安装方式分类</a:t>
            </a:r>
            <a:endParaRPr lang="zh-CN" altLang="en-US" sz="2400" b="1" dirty="0"/>
          </a:p>
        </p:txBody>
      </p:sp>
      <p:sp>
        <p:nvSpPr>
          <p:cNvPr id="50" name="矩形 49"/>
          <p:cNvSpPr/>
          <p:nvPr/>
        </p:nvSpPr>
        <p:spPr>
          <a:xfrm>
            <a:off x="4477532" y="1743062"/>
            <a:ext cx="7572428" cy="828304"/>
          </a:xfrm>
          <a:prstGeom prst="rect">
            <a:avLst/>
          </a:prstGeom>
        </p:spPr>
        <p:txBody>
          <a:bodyPr wrap="square">
            <a:spAutoFit/>
          </a:bodyPr>
          <a:lstStyle/>
          <a:p>
            <a:pPr lvl="0" indent="266700" defTabSz="914400" eaLnBrk="0" fontAlgn="base" hangingPunct="0">
              <a:lnSpc>
                <a:spcPct val="125000"/>
              </a:lnSpc>
              <a:spcBef>
                <a:spcPct val="0"/>
              </a:spcBef>
              <a:spcAft>
                <a:spcPct val="0"/>
              </a:spcAft>
            </a:pPr>
            <a:r>
              <a:rPr lang="zh-CN" altLang="en-US" sz="2000" b="1" dirty="0" smtClean="0">
                <a:latin typeface="Calibri" pitchFamily="34" charset="0"/>
                <a:ea typeface="宋体" pitchFamily="2" charset="-122"/>
                <a:cs typeface="Times New Roman" pitchFamily="18" charset="0"/>
              </a:rPr>
              <a:t>应答器安装在一根钢轨的侧面，车载天线也安装在列车侧面，与应答器相对应耦合。</a:t>
            </a:r>
            <a:endParaRPr lang="en-US" altLang="zh-CN" sz="2000" b="1" dirty="0" smtClean="0">
              <a:latin typeface="Calibri" pitchFamily="34" charset="0"/>
              <a:ea typeface="宋体" pitchFamily="2" charset="-122"/>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2.6.2  </a:t>
            </a:r>
            <a:r>
              <a:rPr lang="zh-CN" altLang="en-US" sz="2800" b="1" dirty="0" smtClean="0">
                <a:solidFill>
                  <a:srgbClr val="0070C0"/>
                </a:solidFill>
                <a:latin typeface="微软雅黑" pitchFamily="34" charset="-122"/>
                <a:ea typeface="微软雅黑" pitchFamily="34" charset="-122"/>
                <a:sym typeface="Arial" pitchFamily="34" charset="0"/>
              </a:rPr>
              <a:t>应答器组成</a:t>
            </a:r>
            <a:endParaRPr lang="zh-CN" altLang="en-US" sz="2800" dirty="0">
              <a:solidFill>
                <a:srgbClr val="0070C0"/>
              </a:solidFill>
            </a:endParaRPr>
          </a:p>
        </p:txBody>
      </p:sp>
      <p:sp>
        <p:nvSpPr>
          <p:cNvPr id="3" name="燕尾形 2"/>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1887055" cy="461665"/>
          </a:xfrm>
          <a:prstGeom prst="rect">
            <a:avLst/>
          </a:prstGeom>
        </p:spPr>
        <p:txBody>
          <a:bodyPr wrap="none">
            <a:spAutoFit/>
          </a:bodyPr>
          <a:lstStyle/>
          <a:p>
            <a:r>
              <a:rPr lang="en-US" altLang="zh-CN" sz="2400" b="1" dirty="0" smtClean="0"/>
              <a:t>1</a:t>
            </a:r>
            <a:r>
              <a:rPr lang="zh-CN" altLang="en-US" sz="2400" b="1" dirty="0" smtClean="0"/>
              <a:t>、地面设备</a:t>
            </a:r>
            <a:endParaRPr lang="zh-CN" altLang="en-US" sz="2400" b="1" dirty="0"/>
          </a:p>
        </p:txBody>
      </p:sp>
      <p:sp>
        <p:nvSpPr>
          <p:cNvPr id="6" name="矩形 5"/>
          <p:cNvSpPr/>
          <p:nvPr/>
        </p:nvSpPr>
        <p:spPr>
          <a:xfrm>
            <a:off x="1691450" y="2028814"/>
            <a:ext cx="2601994" cy="477054"/>
          </a:xfrm>
          <a:prstGeom prst="rect">
            <a:avLst/>
          </a:prstGeom>
        </p:spPr>
        <p:txBody>
          <a:bodyPr wrap="none">
            <a:spAutoFit/>
          </a:bodyPr>
          <a:lstStyle/>
          <a:p>
            <a:r>
              <a:rPr lang="zh-CN" altLang="en-US" b="1" dirty="0" smtClean="0"/>
              <a:t>（</a:t>
            </a:r>
            <a:r>
              <a:rPr lang="en-US" altLang="zh-CN" b="1" dirty="0" smtClean="0"/>
              <a:t>1</a:t>
            </a:r>
            <a:r>
              <a:rPr lang="zh-CN" altLang="en-US" b="1" dirty="0" smtClean="0"/>
              <a:t>）地面应答器</a:t>
            </a:r>
            <a:endParaRPr lang="zh-CN" altLang="en-US" dirty="0"/>
          </a:p>
        </p:txBody>
      </p:sp>
      <p:pic>
        <p:nvPicPr>
          <p:cNvPr id="7" name="图片 6" descr="u=1351136784,2458593448&amp;fm=21&amp;gp=0"/>
          <p:cNvPicPr/>
          <p:nvPr/>
        </p:nvPicPr>
        <p:blipFill>
          <a:blip r:embed="rId2" cstate="print"/>
          <a:srcRect/>
          <a:stretch>
            <a:fillRect/>
          </a:stretch>
        </p:blipFill>
        <p:spPr bwMode="auto">
          <a:xfrm>
            <a:off x="1048508" y="2814632"/>
            <a:ext cx="5286412" cy="3357586"/>
          </a:xfrm>
          <a:prstGeom prst="rect">
            <a:avLst/>
          </a:prstGeom>
          <a:noFill/>
          <a:ln w="9525">
            <a:noFill/>
            <a:miter lim="800000"/>
            <a:headEnd/>
            <a:tailEnd/>
          </a:ln>
        </p:spPr>
      </p:pic>
      <p:sp>
        <p:nvSpPr>
          <p:cNvPr id="8" name="矩形 7"/>
          <p:cNvSpPr/>
          <p:nvPr/>
        </p:nvSpPr>
        <p:spPr>
          <a:xfrm>
            <a:off x="6620672" y="1957376"/>
            <a:ext cx="4071949" cy="477054"/>
          </a:xfrm>
          <a:prstGeom prst="rect">
            <a:avLst/>
          </a:prstGeom>
        </p:spPr>
        <p:txBody>
          <a:bodyPr wrap="none">
            <a:spAutoFit/>
          </a:bodyPr>
          <a:lstStyle/>
          <a:p>
            <a:r>
              <a:rPr lang="zh-CN" altLang="en-US" b="1" dirty="0" smtClean="0"/>
              <a:t>（</a:t>
            </a:r>
            <a:r>
              <a:rPr lang="en-US" altLang="zh-CN" b="1" dirty="0" smtClean="0"/>
              <a:t>2</a:t>
            </a:r>
            <a:r>
              <a:rPr lang="zh-CN" altLang="en-US" b="1" dirty="0" smtClean="0"/>
              <a:t>）轨旁电子单元（</a:t>
            </a:r>
            <a:r>
              <a:rPr lang="en-US" b="1" dirty="0" smtClean="0"/>
              <a:t>LEU</a:t>
            </a:r>
            <a:r>
              <a:rPr lang="zh-CN" altLang="en-US" b="1" dirty="0" smtClean="0"/>
              <a:t>）</a:t>
            </a:r>
            <a:endParaRPr lang="zh-CN" altLang="en-US" dirty="0"/>
          </a:p>
        </p:txBody>
      </p:sp>
      <p:pic>
        <p:nvPicPr>
          <p:cNvPr id="9" name="图片 8"/>
          <p:cNvPicPr/>
          <p:nvPr/>
        </p:nvPicPr>
        <p:blipFill>
          <a:blip r:embed="rId3" cstate="print"/>
          <a:srcRect/>
          <a:stretch>
            <a:fillRect/>
          </a:stretch>
        </p:blipFill>
        <p:spPr bwMode="auto">
          <a:xfrm>
            <a:off x="7263614" y="2814632"/>
            <a:ext cx="3000396" cy="3357586"/>
          </a:xfrm>
          <a:prstGeom prst="rect">
            <a:avLst/>
          </a:prstGeom>
          <a:noFill/>
          <a:ln w="9525">
            <a:noFill/>
            <a:miter lim="800000"/>
            <a:headEnd/>
            <a:tailEnd/>
          </a:ln>
        </p:spPr>
      </p:pic>
      <p:sp>
        <p:nvSpPr>
          <p:cNvPr id="11" name="左箭头 10"/>
          <p:cNvSpPr/>
          <p:nvPr/>
        </p:nvSpPr>
        <p:spPr>
          <a:xfrm>
            <a:off x="4477532" y="5529276"/>
            <a:ext cx="2786082"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763284" y="5029210"/>
            <a:ext cx="2117887" cy="477054"/>
          </a:xfrm>
          <a:prstGeom prst="rect">
            <a:avLst/>
          </a:prstGeom>
          <a:solidFill>
            <a:schemeClr val="bg1"/>
          </a:solidFill>
          <a:ln>
            <a:solidFill>
              <a:schemeClr val="accent1"/>
            </a:solidFill>
          </a:ln>
        </p:spPr>
        <p:txBody>
          <a:bodyPr wrap="none">
            <a:spAutoFit/>
          </a:bodyPr>
          <a:lstStyle/>
          <a:p>
            <a:r>
              <a:rPr lang="zh-CN" altLang="en-US" b="1" dirty="0" smtClean="0"/>
              <a:t>传送报文信息</a:t>
            </a:r>
            <a:endParaRPr lang="zh-CN" altLang="en-US" dirty="0"/>
          </a:p>
        </p:txBody>
      </p:sp>
      <p:sp>
        <p:nvSpPr>
          <p:cNvPr id="13" name="矩形 12"/>
          <p:cNvSpPr/>
          <p:nvPr/>
        </p:nvSpPr>
        <p:spPr>
          <a:xfrm>
            <a:off x="2048640" y="6100780"/>
            <a:ext cx="3286148" cy="962956"/>
          </a:xfrm>
          <a:prstGeom prst="rect">
            <a:avLst/>
          </a:prstGeom>
        </p:spPr>
        <p:txBody>
          <a:bodyPr wrap="square">
            <a:spAutoFit/>
          </a:bodyPr>
          <a:lstStyle/>
          <a:p>
            <a:pPr algn="ctr">
              <a:lnSpc>
                <a:spcPct val="150000"/>
              </a:lnSpc>
            </a:pPr>
            <a:r>
              <a:rPr lang="zh-CN" altLang="en-US" sz="2000" b="1" dirty="0" smtClean="0">
                <a:solidFill>
                  <a:srgbClr val="0303EB"/>
                </a:solidFill>
              </a:rPr>
              <a:t>壳体、电路板、灌封材料</a:t>
            </a:r>
            <a:endParaRPr lang="en-US" altLang="zh-CN" sz="2000" b="1" dirty="0" smtClean="0">
              <a:solidFill>
                <a:srgbClr val="0303EB"/>
              </a:solidFill>
            </a:endParaRPr>
          </a:p>
          <a:p>
            <a:pPr algn="ctr">
              <a:lnSpc>
                <a:spcPct val="150000"/>
              </a:lnSpc>
            </a:pPr>
            <a:r>
              <a:rPr lang="zh-CN" altLang="en-US" sz="2000" b="1" dirty="0" smtClean="0"/>
              <a:t>置于两根钢轨中间</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2.6.2  </a:t>
            </a:r>
            <a:r>
              <a:rPr lang="zh-CN" altLang="en-US" sz="2800" b="1" dirty="0" smtClean="0">
                <a:solidFill>
                  <a:srgbClr val="0070C0"/>
                </a:solidFill>
                <a:latin typeface="微软雅黑" pitchFamily="34" charset="-122"/>
                <a:ea typeface="微软雅黑" pitchFamily="34" charset="-122"/>
                <a:sym typeface="Arial" pitchFamily="34" charset="0"/>
              </a:rPr>
              <a:t>应答器组成</a:t>
            </a:r>
            <a:endParaRPr lang="zh-CN" altLang="en-US" sz="2800" dirty="0">
              <a:solidFill>
                <a:srgbClr val="0070C0"/>
              </a:solidFill>
            </a:endParaRPr>
          </a:p>
        </p:txBody>
      </p:sp>
      <p:grpSp>
        <p:nvGrpSpPr>
          <p:cNvPr id="16" name="组合 15"/>
          <p:cNvGrpSpPr/>
          <p:nvPr/>
        </p:nvGrpSpPr>
        <p:grpSpPr>
          <a:xfrm>
            <a:off x="548442" y="1100120"/>
            <a:ext cx="2315682" cy="461665"/>
            <a:chOff x="548443" y="1281397"/>
            <a:chExt cx="2315682" cy="461665"/>
          </a:xfrm>
        </p:grpSpPr>
        <p:sp>
          <p:nvSpPr>
            <p:cNvPr id="3" name="燕尾形 2"/>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070" y="1281397"/>
              <a:ext cx="1887055" cy="461665"/>
            </a:xfrm>
            <a:prstGeom prst="rect">
              <a:avLst/>
            </a:prstGeom>
          </p:spPr>
          <p:txBody>
            <a:bodyPr wrap="none">
              <a:spAutoFit/>
            </a:bodyPr>
            <a:lstStyle/>
            <a:p>
              <a:r>
                <a:rPr lang="en-US" altLang="zh-CN" sz="2400" b="1" dirty="0" smtClean="0"/>
                <a:t>1</a:t>
              </a:r>
              <a:r>
                <a:rPr lang="zh-CN" altLang="en-US" sz="2400" b="1" dirty="0" smtClean="0"/>
                <a:t>、地面设备</a:t>
              </a:r>
              <a:endParaRPr lang="zh-CN" altLang="en-US" sz="2400" b="1" dirty="0"/>
            </a:p>
          </p:txBody>
        </p:sp>
      </p:grpSp>
      <p:sp>
        <p:nvSpPr>
          <p:cNvPr id="10" name="矩形 9"/>
          <p:cNvSpPr/>
          <p:nvPr/>
        </p:nvSpPr>
        <p:spPr>
          <a:xfrm>
            <a:off x="3548838" y="2314566"/>
            <a:ext cx="3357586" cy="2463367"/>
          </a:xfrm>
          <a:prstGeom prst="rect">
            <a:avLst/>
          </a:prstGeom>
        </p:spPr>
        <p:txBody>
          <a:bodyPr wrap="square">
            <a:spAutoFit/>
          </a:bodyPr>
          <a:lstStyle/>
          <a:p>
            <a:pPr>
              <a:lnSpc>
                <a:spcPct val="200000"/>
              </a:lnSpc>
            </a:pPr>
            <a:r>
              <a:rPr lang="zh-CN" altLang="en-US" sz="2000" b="1" dirty="0" smtClean="0"/>
              <a:t>电源板（</a:t>
            </a:r>
            <a:r>
              <a:rPr lang="en-US" sz="2000" b="1" dirty="0" smtClean="0"/>
              <a:t>CALE</a:t>
            </a:r>
            <a:r>
              <a:rPr lang="zh-CN" altLang="en-US" sz="2000" b="1" dirty="0" smtClean="0"/>
              <a:t>）</a:t>
            </a:r>
            <a:endParaRPr lang="en-US" altLang="zh-CN" sz="2000" b="1" dirty="0" smtClean="0"/>
          </a:p>
          <a:p>
            <a:pPr>
              <a:lnSpc>
                <a:spcPct val="200000"/>
              </a:lnSpc>
            </a:pPr>
            <a:r>
              <a:rPr lang="zh-CN" altLang="en-US" sz="2000" b="1" dirty="0" smtClean="0"/>
              <a:t>处理器板（</a:t>
            </a:r>
            <a:r>
              <a:rPr lang="en-US" sz="2000" b="1" dirty="0" smtClean="0"/>
              <a:t>CRTE</a:t>
            </a:r>
            <a:r>
              <a:rPr lang="zh-CN" altLang="en-US" sz="2000" b="1" dirty="0" smtClean="0"/>
              <a:t>）</a:t>
            </a:r>
            <a:endParaRPr lang="en-US" altLang="zh-CN" sz="2000" b="1" dirty="0" smtClean="0"/>
          </a:p>
          <a:p>
            <a:pPr>
              <a:lnSpc>
                <a:spcPct val="200000"/>
              </a:lnSpc>
            </a:pPr>
            <a:r>
              <a:rPr lang="zh-CN" altLang="en-US" sz="2000" b="1" dirty="0" smtClean="0"/>
              <a:t>串行通信板（</a:t>
            </a:r>
            <a:r>
              <a:rPr lang="en-US" sz="2000" b="1" dirty="0" smtClean="0"/>
              <a:t>SLIB</a:t>
            </a:r>
            <a:r>
              <a:rPr lang="zh-CN" altLang="en-US" sz="2000" b="1" dirty="0" smtClean="0"/>
              <a:t>）</a:t>
            </a:r>
            <a:endParaRPr lang="en-US" altLang="zh-CN" sz="2000" b="1" dirty="0" smtClean="0"/>
          </a:p>
          <a:p>
            <a:pPr>
              <a:lnSpc>
                <a:spcPct val="200000"/>
              </a:lnSpc>
            </a:pPr>
            <a:r>
              <a:rPr lang="zh-CN" altLang="en-US" sz="2000" b="1" dirty="0" smtClean="0"/>
              <a:t>应答器驱动板（</a:t>
            </a:r>
            <a:r>
              <a:rPr lang="en-US" sz="2000" b="1" dirty="0" smtClean="0"/>
              <a:t>SERB</a:t>
            </a:r>
            <a:r>
              <a:rPr lang="zh-CN" altLang="en-US" sz="2000" b="1" dirty="0" smtClean="0"/>
              <a:t>）</a:t>
            </a:r>
            <a:endParaRPr lang="zh-CN" altLang="en-US" sz="2000" b="1" dirty="0"/>
          </a:p>
        </p:txBody>
      </p:sp>
      <p:sp>
        <p:nvSpPr>
          <p:cNvPr id="11" name="矩形 10"/>
          <p:cNvSpPr/>
          <p:nvPr/>
        </p:nvSpPr>
        <p:spPr>
          <a:xfrm>
            <a:off x="548442" y="1671624"/>
            <a:ext cx="4071949" cy="477054"/>
          </a:xfrm>
          <a:prstGeom prst="rect">
            <a:avLst/>
          </a:prstGeom>
        </p:spPr>
        <p:txBody>
          <a:bodyPr wrap="none">
            <a:spAutoFit/>
          </a:bodyPr>
          <a:lstStyle/>
          <a:p>
            <a:r>
              <a:rPr lang="zh-CN" altLang="en-US" b="1" dirty="0" smtClean="0"/>
              <a:t>（</a:t>
            </a:r>
            <a:r>
              <a:rPr lang="en-US" altLang="zh-CN" b="1" dirty="0" smtClean="0"/>
              <a:t>2</a:t>
            </a:r>
            <a:r>
              <a:rPr lang="zh-CN" altLang="en-US" b="1" dirty="0" smtClean="0"/>
              <a:t>）轨旁电子单元（</a:t>
            </a:r>
            <a:r>
              <a:rPr lang="en-US" b="1" dirty="0" smtClean="0"/>
              <a:t>LEU</a:t>
            </a:r>
            <a:r>
              <a:rPr lang="zh-CN" altLang="en-US" b="1" dirty="0" smtClean="0"/>
              <a:t>）</a:t>
            </a:r>
            <a:endParaRPr lang="zh-CN" altLang="en-US" dirty="0"/>
          </a:p>
        </p:txBody>
      </p:sp>
      <p:sp>
        <p:nvSpPr>
          <p:cNvPr id="14" name="左大括号 13"/>
          <p:cNvSpPr/>
          <p:nvPr/>
        </p:nvSpPr>
        <p:spPr>
          <a:xfrm>
            <a:off x="3120210" y="2457442"/>
            <a:ext cx="428628" cy="2286016"/>
          </a:xfrm>
          <a:prstGeom prst="leftBrace">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zh-CN" altLang="en-US"/>
          </a:p>
        </p:txBody>
      </p:sp>
      <p:sp>
        <p:nvSpPr>
          <p:cNvPr id="15" name="矩形 14"/>
          <p:cNvSpPr/>
          <p:nvPr/>
        </p:nvSpPr>
        <p:spPr>
          <a:xfrm>
            <a:off x="6122989" y="1640724"/>
            <a:ext cx="6118224" cy="5560176"/>
          </a:xfrm>
          <a:prstGeom prst="rect">
            <a:avLst/>
          </a:prstGeom>
          <a:solidFill>
            <a:schemeClr val="accent4">
              <a:lumMod val="20000"/>
              <a:lumOff val="80000"/>
            </a:schemeClr>
          </a:solidFill>
          <a:ln>
            <a:solidFill>
              <a:schemeClr val="accent1"/>
            </a:solidFill>
          </a:ln>
        </p:spPr>
        <p:txBody>
          <a:bodyPr wrap="square">
            <a:spAutoFit/>
          </a:bodyPr>
          <a:lstStyle/>
          <a:p>
            <a:pPr>
              <a:lnSpc>
                <a:spcPct val="150000"/>
              </a:lnSpc>
              <a:buFont typeface="Wingdings" pitchFamily="2" charset="2"/>
              <a:buChar char="l"/>
            </a:pPr>
            <a:r>
              <a:rPr lang="zh-CN" altLang="en-US" sz="2000" b="1" dirty="0" smtClean="0"/>
              <a:t>当地面信号数据变化时，</a:t>
            </a:r>
            <a:r>
              <a:rPr lang="en-US" sz="2000" b="1" dirty="0" smtClean="0"/>
              <a:t>LEU</a:t>
            </a:r>
            <a:r>
              <a:rPr lang="zh-CN" altLang="en-US" sz="2000" b="1" dirty="0" smtClean="0"/>
              <a:t>依据变化后的数据形成报文并送给地面有源应答器进行发送。</a:t>
            </a:r>
            <a:endParaRPr lang="en-US" altLang="zh-CN" sz="2000" b="1" dirty="0" smtClean="0"/>
          </a:p>
          <a:p>
            <a:pPr>
              <a:lnSpc>
                <a:spcPct val="150000"/>
              </a:lnSpc>
              <a:buFont typeface="Wingdings" pitchFamily="2" charset="2"/>
              <a:buChar char="l"/>
            </a:pPr>
            <a:r>
              <a:rPr lang="zh-CN" altLang="en-US" sz="2000" b="1" dirty="0" smtClean="0"/>
              <a:t>一个</a:t>
            </a:r>
            <a:r>
              <a:rPr lang="en-US" sz="2000" b="1" dirty="0" smtClean="0"/>
              <a:t>LEU</a:t>
            </a:r>
            <a:r>
              <a:rPr lang="zh-CN" altLang="en-US" sz="2000" b="1" dirty="0" smtClean="0"/>
              <a:t>可以同时向四个地面有源应答器发送四种不同的报文。</a:t>
            </a:r>
            <a:endParaRPr lang="en-US" altLang="zh-CN" sz="2000" b="1" dirty="0" smtClean="0"/>
          </a:p>
          <a:p>
            <a:pPr>
              <a:lnSpc>
                <a:spcPct val="150000"/>
              </a:lnSpc>
              <a:buFont typeface="Wingdings" pitchFamily="2" charset="2"/>
              <a:buChar char="l"/>
            </a:pPr>
            <a:r>
              <a:rPr lang="en-US" sz="2000" b="1" dirty="0" smtClean="0"/>
              <a:t>LEU</a:t>
            </a:r>
            <a:r>
              <a:rPr lang="zh-CN" altLang="en-US" sz="2000" b="1" dirty="0" smtClean="0"/>
              <a:t>实时监测与地面有源应答器之间的信息通道的状态，并及时向控制中心回送。</a:t>
            </a:r>
            <a:endParaRPr lang="en-US" altLang="zh-CN" sz="2000" b="1" dirty="0" smtClean="0"/>
          </a:p>
          <a:p>
            <a:pPr marL="342900" indent="-342900">
              <a:lnSpc>
                <a:spcPct val="150000"/>
              </a:lnSpc>
              <a:buClr>
                <a:srgbClr val="CC3300"/>
              </a:buClr>
              <a:buFont typeface="Wingdings" pitchFamily="2" charset="2"/>
              <a:buChar char="Ø"/>
            </a:pPr>
            <a:r>
              <a:rPr lang="zh-CN" altLang="en-US" sz="2000" b="1" dirty="0" smtClean="0"/>
              <a:t>当</a:t>
            </a:r>
            <a:r>
              <a:rPr lang="en-US" sz="2000" b="1" dirty="0" smtClean="0"/>
              <a:t>LEU</a:t>
            </a:r>
            <a:r>
              <a:rPr lang="zh-CN" altLang="en-US" sz="2000" b="1" dirty="0" smtClean="0"/>
              <a:t>与地面有源应答器通信中断时，</a:t>
            </a:r>
            <a:r>
              <a:rPr lang="en-US" sz="2000" b="1" dirty="0" smtClean="0"/>
              <a:t>LEU</a:t>
            </a:r>
            <a:r>
              <a:rPr lang="zh-CN" altLang="en-US" sz="2000" b="1" dirty="0" smtClean="0"/>
              <a:t>向有源应答器发送默认报文。</a:t>
            </a:r>
            <a:endParaRPr lang="en-US" altLang="zh-CN" sz="2000" b="1" dirty="0" smtClean="0"/>
          </a:p>
          <a:p>
            <a:pPr marL="342900" indent="-342900">
              <a:lnSpc>
                <a:spcPct val="150000"/>
              </a:lnSpc>
              <a:buClr>
                <a:srgbClr val="CC3300"/>
              </a:buClr>
              <a:buFont typeface="Wingdings" pitchFamily="2" charset="2"/>
              <a:buChar char="Ø"/>
            </a:pPr>
            <a:r>
              <a:rPr lang="zh-CN" altLang="en-US" sz="2000" b="1" dirty="0" smtClean="0">
                <a:latin typeface="宋体" pitchFamily="2" charset="-122"/>
              </a:rPr>
              <a:t>当与应答器通信中断时，向</a:t>
            </a:r>
            <a:r>
              <a:rPr lang="en-US" altLang="zh-CN" sz="2000" b="1" dirty="0" smtClean="0">
                <a:latin typeface="宋体" pitchFamily="2" charset="-122"/>
              </a:rPr>
              <a:t>TCC</a:t>
            </a:r>
            <a:r>
              <a:rPr lang="zh-CN" altLang="en-US" sz="2000" b="1" dirty="0" smtClean="0">
                <a:latin typeface="宋体" pitchFamily="2" charset="-122"/>
              </a:rPr>
              <a:t>发出应答器故障警报</a:t>
            </a:r>
          </a:p>
          <a:p>
            <a:pPr marL="342900" indent="-342900">
              <a:lnSpc>
                <a:spcPct val="150000"/>
              </a:lnSpc>
              <a:buClr>
                <a:srgbClr val="CC3300"/>
              </a:buClr>
              <a:buFont typeface="Wingdings" pitchFamily="2" charset="2"/>
              <a:buChar char="Ø"/>
            </a:pPr>
            <a:r>
              <a:rPr lang="zh-CN" altLang="en-US" sz="2000" b="1" dirty="0" smtClean="0">
                <a:latin typeface="宋体" pitchFamily="2" charset="-122"/>
              </a:rPr>
              <a:t>与有源应答器间采用专用屏蔽电缆进行连接，传输长度最长可达到</a:t>
            </a:r>
            <a:r>
              <a:rPr lang="en-US" altLang="zh-CN" sz="2000" b="1" i="1" dirty="0" smtClean="0">
                <a:solidFill>
                  <a:srgbClr val="FF0000"/>
                </a:solidFill>
                <a:latin typeface="宋体" pitchFamily="2" charset="-122"/>
              </a:rPr>
              <a:t>3.5</a:t>
            </a:r>
            <a:r>
              <a:rPr lang="en-US" altLang="zh-CN" sz="2000" b="1" dirty="0" smtClean="0">
                <a:latin typeface="宋体" pitchFamily="2" charset="-122"/>
              </a:rPr>
              <a:t>km</a:t>
            </a:r>
            <a:r>
              <a:rPr lang="zh-CN" altLang="en-US" sz="2000" b="1" dirty="0" smtClean="0">
                <a:latin typeface="宋体" pitchFamily="2" charset="-122"/>
              </a:rPr>
              <a:t>。</a:t>
            </a:r>
          </a:p>
        </p:txBody>
      </p:sp>
      <p:pic>
        <p:nvPicPr>
          <p:cNvPr id="17" name="Picture 4" descr="内部结构"/>
          <p:cNvPicPr>
            <a:picLocks noChangeAspect="1" noChangeArrowheads="1"/>
          </p:cNvPicPr>
          <p:nvPr/>
        </p:nvPicPr>
        <p:blipFill>
          <a:blip r:embed="rId2"/>
          <a:srcRect/>
          <a:stretch>
            <a:fillRect/>
          </a:stretch>
        </p:blipFill>
        <p:spPr bwMode="auto">
          <a:xfrm>
            <a:off x="191252" y="2243128"/>
            <a:ext cx="2919537" cy="2428892"/>
          </a:xfrm>
          <a:prstGeom prst="rect">
            <a:avLst/>
          </a:prstGeom>
          <a:noFill/>
          <a:ln w="9525">
            <a:noFill/>
            <a:miter lim="800000"/>
            <a:headEnd/>
            <a:tailEnd/>
          </a:ln>
        </p:spPr>
      </p:pic>
      <p:pic>
        <p:nvPicPr>
          <p:cNvPr id="18" name="Picture 5" descr="DSCF0802"/>
          <p:cNvPicPr>
            <a:picLocks noChangeAspect="1" noChangeArrowheads="1"/>
          </p:cNvPicPr>
          <p:nvPr/>
        </p:nvPicPr>
        <p:blipFill>
          <a:blip r:embed="rId3" cstate="print"/>
          <a:srcRect l="25146" t="32005" r="28790"/>
          <a:stretch>
            <a:fillRect/>
          </a:stretch>
        </p:blipFill>
        <p:spPr bwMode="auto">
          <a:xfrm>
            <a:off x="191252" y="4672020"/>
            <a:ext cx="2928958" cy="25288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wipe(left)">
                                      <p:cBhvr>
                                        <p:cTn id="17" dur="500"/>
                                        <p:tgtEl>
                                          <p:spTgt spid="1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5">
                                            <p:txEl>
                                              <p:pRg st="1" end="1"/>
                                            </p:txEl>
                                          </p:spTgt>
                                        </p:tgtEl>
                                        <p:attrNameLst>
                                          <p:attrName>style.visibility</p:attrName>
                                        </p:attrNameLst>
                                      </p:cBhvr>
                                      <p:to>
                                        <p:strVal val="visible"/>
                                      </p:to>
                                    </p:set>
                                    <p:animEffect transition="in" filter="wipe(left)">
                                      <p:cBhvr>
                                        <p:cTn id="22" dur="500"/>
                                        <p:tgtEl>
                                          <p:spTgt spid="1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5">
                                            <p:txEl>
                                              <p:pRg st="2" end="2"/>
                                            </p:txEl>
                                          </p:spTgt>
                                        </p:tgtEl>
                                        <p:attrNameLst>
                                          <p:attrName>style.visibility</p:attrName>
                                        </p:attrNameLst>
                                      </p:cBhvr>
                                      <p:to>
                                        <p:strVal val="visible"/>
                                      </p:to>
                                    </p:set>
                                    <p:animEffect transition="in" filter="wipe(left)">
                                      <p:cBhvr>
                                        <p:cTn id="27" dur="500"/>
                                        <p:tgtEl>
                                          <p:spTgt spid="1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5">
                                            <p:txEl>
                                              <p:pRg st="3" end="3"/>
                                            </p:txEl>
                                          </p:spTgt>
                                        </p:tgtEl>
                                        <p:attrNameLst>
                                          <p:attrName>style.visibility</p:attrName>
                                        </p:attrNameLst>
                                      </p:cBhvr>
                                      <p:to>
                                        <p:strVal val="visible"/>
                                      </p:to>
                                    </p:set>
                                    <p:animEffect transition="in" filter="wipe(left)">
                                      <p:cBhvr>
                                        <p:cTn id="32" dur="500"/>
                                        <p:tgtEl>
                                          <p:spTgt spid="15">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5">
                                            <p:txEl>
                                              <p:pRg st="4" end="4"/>
                                            </p:txEl>
                                          </p:spTgt>
                                        </p:tgtEl>
                                        <p:attrNameLst>
                                          <p:attrName>style.visibility</p:attrName>
                                        </p:attrNameLst>
                                      </p:cBhvr>
                                      <p:to>
                                        <p:strVal val="visible"/>
                                      </p:to>
                                    </p:set>
                                    <p:animEffect transition="in" filter="wipe(left)">
                                      <p:cBhvr>
                                        <p:cTn id="37" dur="500"/>
                                        <p:tgtEl>
                                          <p:spTgt spid="15">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5">
                                            <p:txEl>
                                              <p:pRg st="5" end="5"/>
                                            </p:txEl>
                                          </p:spTgt>
                                        </p:tgtEl>
                                        <p:attrNameLst>
                                          <p:attrName>style.visibility</p:attrName>
                                        </p:attrNameLst>
                                      </p:cBhvr>
                                      <p:to>
                                        <p:strVal val="visible"/>
                                      </p:to>
                                    </p:set>
                                    <p:animEffect transition="in" filter="wipe(left)">
                                      <p:cBhvr>
                                        <p:cTn id="42" dur="500"/>
                                        <p:tgtEl>
                                          <p:spTgt spid="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2.6.2  </a:t>
            </a:r>
            <a:r>
              <a:rPr lang="zh-CN" altLang="en-US" sz="2800" b="1" dirty="0" smtClean="0">
                <a:solidFill>
                  <a:srgbClr val="0070C0"/>
                </a:solidFill>
                <a:latin typeface="微软雅黑" pitchFamily="34" charset="-122"/>
                <a:ea typeface="微软雅黑" pitchFamily="34" charset="-122"/>
                <a:sym typeface="Arial" pitchFamily="34" charset="0"/>
              </a:rPr>
              <a:t>应答器组成</a:t>
            </a:r>
            <a:endParaRPr lang="zh-CN" altLang="en-US" sz="2800" dirty="0">
              <a:solidFill>
                <a:srgbClr val="0070C0"/>
              </a:solidFill>
            </a:endParaRPr>
          </a:p>
        </p:txBody>
      </p:sp>
      <p:grpSp>
        <p:nvGrpSpPr>
          <p:cNvPr id="3" name="组合 2"/>
          <p:cNvGrpSpPr/>
          <p:nvPr/>
        </p:nvGrpSpPr>
        <p:grpSpPr>
          <a:xfrm>
            <a:off x="548443" y="1281397"/>
            <a:ext cx="2315682" cy="461665"/>
            <a:chOff x="548443" y="1281397"/>
            <a:chExt cx="2315682"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887055" cy="461665"/>
            </a:xfrm>
            <a:prstGeom prst="rect">
              <a:avLst/>
            </a:prstGeom>
          </p:spPr>
          <p:txBody>
            <a:bodyPr wrap="none">
              <a:spAutoFit/>
            </a:bodyPr>
            <a:lstStyle/>
            <a:p>
              <a:r>
                <a:rPr lang="en-US" altLang="zh-CN" sz="2400" b="1" dirty="0" smtClean="0"/>
                <a:t>2</a:t>
              </a:r>
              <a:r>
                <a:rPr lang="zh-CN" altLang="en-US" sz="2400" b="1" dirty="0" smtClean="0"/>
                <a:t>、车载设备</a:t>
              </a:r>
              <a:endParaRPr lang="zh-CN" altLang="en-US" sz="2400" b="1" dirty="0"/>
            </a:p>
          </p:txBody>
        </p:sp>
      </p:grpSp>
      <p:pic>
        <p:nvPicPr>
          <p:cNvPr id="7" name="Picture 7"/>
          <p:cNvPicPr>
            <a:picLocks noChangeAspect="1" noChangeArrowheads="1"/>
          </p:cNvPicPr>
          <p:nvPr/>
        </p:nvPicPr>
        <p:blipFill>
          <a:blip r:embed="rId2"/>
          <a:srcRect l="10229" r="3920"/>
          <a:stretch>
            <a:fillRect/>
          </a:stretch>
        </p:blipFill>
        <p:spPr bwMode="auto">
          <a:xfrm>
            <a:off x="405566" y="2671756"/>
            <a:ext cx="3716727" cy="1857388"/>
          </a:xfrm>
          <a:prstGeom prst="rect">
            <a:avLst/>
          </a:prstGeom>
          <a:noFill/>
          <a:ln w="9525">
            <a:noFill/>
            <a:miter lim="800000"/>
            <a:headEnd/>
            <a:tailEnd/>
          </a:ln>
        </p:spPr>
      </p:pic>
      <p:pic>
        <p:nvPicPr>
          <p:cNvPr id="8" name="图片 7"/>
          <p:cNvPicPr/>
          <p:nvPr/>
        </p:nvPicPr>
        <p:blipFill>
          <a:blip r:embed="rId3" cstate="print"/>
          <a:srcRect/>
          <a:stretch>
            <a:fillRect/>
          </a:stretch>
        </p:blipFill>
        <p:spPr bwMode="auto">
          <a:xfrm>
            <a:off x="4048904" y="2671756"/>
            <a:ext cx="2286016" cy="1857388"/>
          </a:xfrm>
          <a:prstGeom prst="rect">
            <a:avLst/>
          </a:prstGeom>
          <a:noFill/>
          <a:ln w="9525">
            <a:noFill/>
            <a:miter lim="800000"/>
            <a:headEnd/>
            <a:tailEnd/>
          </a:ln>
          <a:effectLst/>
        </p:spPr>
      </p:pic>
      <p:sp>
        <p:nvSpPr>
          <p:cNvPr id="10" name="矩形 9"/>
          <p:cNvSpPr/>
          <p:nvPr/>
        </p:nvSpPr>
        <p:spPr>
          <a:xfrm>
            <a:off x="619880" y="2028814"/>
            <a:ext cx="5179623" cy="477054"/>
          </a:xfrm>
          <a:prstGeom prst="rect">
            <a:avLst/>
          </a:prstGeom>
        </p:spPr>
        <p:txBody>
          <a:bodyPr wrap="none">
            <a:spAutoFit/>
          </a:bodyPr>
          <a:lstStyle/>
          <a:p>
            <a:r>
              <a:rPr lang="zh-CN" altLang="en-US" b="1" dirty="0" smtClean="0">
                <a:solidFill>
                  <a:srgbClr val="0303EB"/>
                </a:solidFill>
              </a:rPr>
              <a:t>（</a:t>
            </a:r>
            <a:r>
              <a:rPr lang="en-US" altLang="zh-CN" b="1" dirty="0" smtClean="0">
                <a:solidFill>
                  <a:srgbClr val="0303EB"/>
                </a:solidFill>
              </a:rPr>
              <a:t>1</a:t>
            </a:r>
            <a:r>
              <a:rPr lang="zh-CN" altLang="en-US" b="1" dirty="0" smtClean="0">
                <a:solidFill>
                  <a:srgbClr val="0303EB"/>
                </a:solidFill>
              </a:rPr>
              <a:t>）车载查询器天线（车载天线）</a:t>
            </a:r>
            <a:endParaRPr lang="zh-CN" altLang="en-US" dirty="0">
              <a:solidFill>
                <a:srgbClr val="0303EB"/>
              </a:solidFill>
            </a:endParaRPr>
          </a:p>
        </p:txBody>
      </p:sp>
      <p:sp>
        <p:nvSpPr>
          <p:cNvPr id="12" name="矩形 11"/>
          <p:cNvSpPr/>
          <p:nvPr/>
        </p:nvSpPr>
        <p:spPr>
          <a:xfrm>
            <a:off x="7049300" y="2314566"/>
            <a:ext cx="4929222" cy="4247317"/>
          </a:xfrm>
          <a:prstGeom prst="rect">
            <a:avLst/>
          </a:prstGeom>
        </p:spPr>
        <p:txBody>
          <a:bodyPr wrap="square">
            <a:spAutoFit/>
          </a:bodyPr>
          <a:lstStyle/>
          <a:p>
            <a:pPr>
              <a:lnSpc>
                <a:spcPct val="150000"/>
              </a:lnSpc>
              <a:buFont typeface="Wingdings" pitchFamily="2" charset="2"/>
              <a:buChar char="u"/>
            </a:pPr>
            <a:r>
              <a:rPr lang="zh-CN" altLang="en-US" sz="2000" b="1" dirty="0" smtClean="0"/>
              <a:t>置于列车底部，距轨道约</a:t>
            </a:r>
            <a:r>
              <a:rPr lang="en-US" sz="2000" b="1" dirty="0" smtClean="0"/>
              <a:t>180</a:t>
            </a:r>
            <a:r>
              <a:rPr lang="zh-CN" altLang="en-US" sz="2000" b="1" dirty="0" smtClean="0"/>
              <a:t>～</a:t>
            </a:r>
            <a:r>
              <a:rPr lang="en-US" sz="2000" b="1" dirty="0" smtClean="0"/>
              <a:t>300mm</a:t>
            </a:r>
            <a:r>
              <a:rPr lang="zh-CN" altLang="en-US" sz="2000" b="1" dirty="0" smtClean="0"/>
              <a:t>，是一个双工收发天线，</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solidFill>
                  <a:srgbClr val="0303EB"/>
                </a:solidFill>
              </a:rPr>
              <a:t>连续的地向地面发送高频电磁能量，以激活地面应答器；并接收地面应答器发送的数据报文。</a:t>
            </a:r>
            <a:endParaRPr lang="en-US" altLang="zh-CN" sz="2000" b="1" dirty="0" smtClean="0">
              <a:solidFill>
                <a:srgbClr val="0303EB"/>
              </a:solidFill>
            </a:endParaRPr>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车载查询器天线的外壳由硬塑料做保护，以防异物撞击</a:t>
            </a:r>
            <a:endParaRPr lang="zh-CN" altLang="en-US" sz="2000" b="1" dirty="0"/>
          </a:p>
        </p:txBody>
      </p:sp>
      <p:sp>
        <p:nvSpPr>
          <p:cNvPr id="13" name="矩形 12"/>
          <p:cNvSpPr/>
          <p:nvPr/>
        </p:nvSpPr>
        <p:spPr>
          <a:xfrm>
            <a:off x="3906028" y="5600714"/>
            <a:ext cx="184731" cy="477054"/>
          </a:xfrm>
          <a:prstGeom prst="rect">
            <a:avLst/>
          </a:prstGeom>
        </p:spPr>
        <p:txBody>
          <a:bodyPr wrap="none">
            <a:spAutoFit/>
          </a:bodyPr>
          <a:lstStyle/>
          <a:p>
            <a:endParaRPr lang="zh-CN" altLang="en-US" dirty="0"/>
          </a:p>
        </p:txBody>
      </p:sp>
      <p:pic>
        <p:nvPicPr>
          <p:cNvPr id="31746" name="Picture 2"/>
          <p:cNvPicPr>
            <a:picLocks noChangeAspect="1" noChangeArrowheads="1"/>
          </p:cNvPicPr>
          <p:nvPr/>
        </p:nvPicPr>
        <p:blipFill>
          <a:blip r:embed="rId4"/>
          <a:srcRect/>
          <a:stretch>
            <a:fillRect/>
          </a:stretch>
        </p:blipFill>
        <p:spPr bwMode="auto">
          <a:xfrm>
            <a:off x="1620012" y="4600582"/>
            <a:ext cx="3419475" cy="21717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left)">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wipe(left)">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xEl>
                                              <p:pRg st="4" end="4"/>
                                            </p:txEl>
                                          </p:spTgt>
                                        </p:tgtEl>
                                        <p:attrNameLst>
                                          <p:attrName>style.visibility</p:attrName>
                                        </p:attrNameLst>
                                      </p:cBhvr>
                                      <p:to>
                                        <p:strVal val="visible"/>
                                      </p:to>
                                    </p:set>
                                    <p:animEffect transition="in" filter="wipe(left)">
                                      <p:cBhvr>
                                        <p:cTn id="22"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2.6.2  </a:t>
            </a:r>
            <a:r>
              <a:rPr lang="zh-CN" altLang="en-US" sz="2800" b="1" dirty="0" smtClean="0">
                <a:solidFill>
                  <a:srgbClr val="0070C0"/>
                </a:solidFill>
                <a:latin typeface="微软雅黑" pitchFamily="34" charset="-122"/>
                <a:ea typeface="微软雅黑" pitchFamily="34" charset="-122"/>
                <a:sym typeface="Arial" pitchFamily="34" charset="0"/>
              </a:rPr>
              <a:t>应答器组成</a:t>
            </a:r>
            <a:endParaRPr lang="zh-CN" altLang="en-US" sz="2800" dirty="0">
              <a:solidFill>
                <a:srgbClr val="0070C0"/>
              </a:solidFill>
            </a:endParaRPr>
          </a:p>
        </p:txBody>
      </p:sp>
      <p:grpSp>
        <p:nvGrpSpPr>
          <p:cNvPr id="3" name="组合 2"/>
          <p:cNvGrpSpPr/>
          <p:nvPr/>
        </p:nvGrpSpPr>
        <p:grpSpPr>
          <a:xfrm>
            <a:off x="548443" y="1281397"/>
            <a:ext cx="2315682" cy="461665"/>
            <a:chOff x="548443" y="1281397"/>
            <a:chExt cx="2315682"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887055" cy="461665"/>
            </a:xfrm>
            <a:prstGeom prst="rect">
              <a:avLst/>
            </a:prstGeom>
          </p:spPr>
          <p:txBody>
            <a:bodyPr wrap="none">
              <a:spAutoFit/>
            </a:bodyPr>
            <a:lstStyle/>
            <a:p>
              <a:r>
                <a:rPr lang="en-US" altLang="zh-CN" sz="2400" b="1" dirty="0" smtClean="0"/>
                <a:t>2</a:t>
              </a:r>
              <a:r>
                <a:rPr lang="zh-CN" altLang="en-US" sz="2400" b="1" dirty="0" smtClean="0"/>
                <a:t>、车载设备</a:t>
              </a:r>
              <a:endParaRPr lang="zh-CN" altLang="en-US" sz="2400" b="1" dirty="0"/>
            </a:p>
          </p:txBody>
        </p:sp>
      </p:grpSp>
      <p:pic>
        <p:nvPicPr>
          <p:cNvPr id="7" name="图片 6" descr="C:\Users\Administrator\AppData\Roaming\Tencent\Users\603359521\QQ\WinTemp\RichOle\FD{[$C~9[NAB[`)_4L$5W~R.png"/>
          <p:cNvPicPr/>
          <p:nvPr/>
        </p:nvPicPr>
        <p:blipFill>
          <a:blip r:embed="rId2" cstate="print"/>
          <a:srcRect/>
          <a:stretch>
            <a:fillRect/>
          </a:stretch>
        </p:blipFill>
        <p:spPr bwMode="auto">
          <a:xfrm>
            <a:off x="191252" y="3028946"/>
            <a:ext cx="4429156" cy="1785950"/>
          </a:xfrm>
          <a:prstGeom prst="rect">
            <a:avLst/>
          </a:prstGeom>
          <a:noFill/>
          <a:ln w="9525">
            <a:noFill/>
            <a:miter lim="800000"/>
            <a:headEnd/>
            <a:tailEnd/>
          </a:ln>
        </p:spPr>
      </p:pic>
      <p:sp>
        <p:nvSpPr>
          <p:cNvPr id="8" name="矩形 7"/>
          <p:cNvSpPr/>
          <p:nvPr/>
        </p:nvSpPr>
        <p:spPr>
          <a:xfrm>
            <a:off x="619880" y="2386004"/>
            <a:ext cx="3834383" cy="477054"/>
          </a:xfrm>
          <a:prstGeom prst="rect">
            <a:avLst/>
          </a:prstGeom>
        </p:spPr>
        <p:txBody>
          <a:bodyPr wrap="none">
            <a:spAutoFit/>
          </a:bodyPr>
          <a:lstStyle/>
          <a:p>
            <a:r>
              <a:rPr lang="zh-CN" altLang="en-US" b="1" dirty="0" smtClean="0"/>
              <a:t>（</a:t>
            </a:r>
            <a:r>
              <a:rPr lang="en-US" altLang="zh-CN" b="1" dirty="0" smtClean="0"/>
              <a:t>2</a:t>
            </a:r>
            <a:r>
              <a:rPr lang="zh-CN" altLang="en-US" b="1" dirty="0" smtClean="0"/>
              <a:t>）车载查询器主机</a:t>
            </a:r>
            <a:r>
              <a:rPr lang="en-US" altLang="zh-CN" sz="2400" b="1" dirty="0" smtClean="0"/>
              <a:t>BTM</a:t>
            </a:r>
            <a:endParaRPr lang="zh-CN" altLang="en-US" dirty="0" smtClean="0"/>
          </a:p>
        </p:txBody>
      </p:sp>
      <p:sp>
        <p:nvSpPr>
          <p:cNvPr id="10" name="矩形 9"/>
          <p:cNvSpPr/>
          <p:nvPr/>
        </p:nvSpPr>
        <p:spPr>
          <a:xfrm>
            <a:off x="5263350" y="1743062"/>
            <a:ext cx="6977863" cy="5170646"/>
          </a:xfrm>
          <a:prstGeom prst="rect">
            <a:avLst/>
          </a:prstGeom>
        </p:spPr>
        <p:txBody>
          <a:bodyPr wrap="square">
            <a:spAutoFit/>
          </a:bodyPr>
          <a:lstStyle/>
          <a:p>
            <a:pPr>
              <a:lnSpc>
                <a:spcPct val="150000"/>
              </a:lnSpc>
              <a:buFont typeface="Wingdings" pitchFamily="2" charset="2"/>
              <a:buChar char="u"/>
            </a:pPr>
            <a:r>
              <a:rPr lang="zh-CN" altLang="en-US" sz="2000" b="1" dirty="0" smtClean="0">
                <a:solidFill>
                  <a:srgbClr val="0303EB"/>
                </a:solidFill>
              </a:rPr>
              <a:t>安装于列车内部</a:t>
            </a:r>
            <a:r>
              <a:rPr lang="en-US" sz="2000" b="1" dirty="0" smtClean="0">
                <a:solidFill>
                  <a:srgbClr val="0303EB"/>
                </a:solidFill>
              </a:rPr>
              <a:t>ATP</a:t>
            </a:r>
            <a:r>
              <a:rPr lang="zh-CN" altLang="en-US" sz="2000" b="1" dirty="0" smtClean="0">
                <a:solidFill>
                  <a:srgbClr val="0303EB"/>
                </a:solidFill>
              </a:rPr>
              <a:t>机柜内。</a:t>
            </a:r>
            <a:endParaRPr lang="en-US" altLang="zh-CN" sz="2000" b="1" dirty="0" smtClean="0">
              <a:solidFill>
                <a:srgbClr val="0303EB"/>
              </a:solidFill>
            </a:endParaRPr>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车载查询器主机负责检查、效验、解码和传送接收到的报文，可根据需要选择激活位于机车两端的任一天线，与列车运行控制系统进行双向数据传输。</a:t>
            </a:r>
            <a:endParaRPr lang="en-US" altLang="zh-CN" sz="2000" b="1" dirty="0" smtClean="0"/>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solidFill>
                  <a:srgbClr val="0303EB"/>
                </a:solidFill>
              </a:rPr>
              <a:t>具有自检和诊断功能。</a:t>
            </a:r>
            <a:endParaRPr lang="en-US" altLang="zh-CN" sz="2000" b="1" dirty="0" smtClean="0">
              <a:solidFill>
                <a:srgbClr val="0303EB"/>
              </a:solidFill>
            </a:endParaRPr>
          </a:p>
          <a:p>
            <a:pPr>
              <a:lnSpc>
                <a:spcPct val="150000"/>
              </a:lnSpc>
              <a:buFont typeface="Wingdings" pitchFamily="2" charset="2"/>
              <a:buChar char="u"/>
            </a:pPr>
            <a:endParaRPr lang="en-US" altLang="zh-CN" sz="2000" b="1" dirty="0" smtClean="0"/>
          </a:p>
          <a:p>
            <a:pPr>
              <a:lnSpc>
                <a:spcPct val="150000"/>
              </a:lnSpc>
              <a:buFont typeface="Wingdings" pitchFamily="2" charset="2"/>
              <a:buChar char="u"/>
            </a:pPr>
            <a:r>
              <a:rPr lang="zh-CN" altLang="en-US" sz="2000" b="1" dirty="0" smtClean="0"/>
              <a:t>其完成的主要功能包括：提供电子里程标校准列车位置，提供列车前方一定距离内的线路参数，提供地面信号状态信息，向地面有源应答器发送车次号信息。</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wipe(left)">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wipe(left)">
                                      <p:cBhvr>
                                        <p:cTn id="17" dur="500"/>
                                        <p:tgtEl>
                                          <p:spTgt spid="1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xEl>
                                              <p:pRg st="6" end="6"/>
                                            </p:txEl>
                                          </p:spTgt>
                                        </p:tgtEl>
                                        <p:attrNameLst>
                                          <p:attrName>style.visibility</p:attrName>
                                        </p:attrNameLst>
                                      </p:cBhvr>
                                      <p:to>
                                        <p:strVal val="visible"/>
                                      </p:to>
                                    </p:set>
                                    <p:animEffect transition="in" filter="wipe(left)">
                                      <p:cBhvr>
                                        <p:cTn id="22"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2.6.2  </a:t>
            </a:r>
            <a:r>
              <a:rPr lang="zh-CN" altLang="en-US" sz="2800" b="1" dirty="0" smtClean="0">
                <a:solidFill>
                  <a:srgbClr val="0070C0"/>
                </a:solidFill>
                <a:latin typeface="微软雅黑" pitchFamily="34" charset="-122"/>
                <a:ea typeface="微软雅黑" pitchFamily="34" charset="-122"/>
                <a:sym typeface="Arial" pitchFamily="34" charset="0"/>
              </a:rPr>
              <a:t>应答器组成</a:t>
            </a:r>
            <a:endParaRPr lang="zh-CN" altLang="en-US" sz="2800" dirty="0">
              <a:solidFill>
                <a:srgbClr val="0070C0"/>
              </a:solidFill>
            </a:endParaRPr>
          </a:p>
        </p:txBody>
      </p:sp>
      <p:grpSp>
        <p:nvGrpSpPr>
          <p:cNvPr id="3" name="组合 2"/>
          <p:cNvGrpSpPr/>
          <p:nvPr/>
        </p:nvGrpSpPr>
        <p:grpSpPr>
          <a:xfrm>
            <a:off x="548443" y="1281397"/>
            <a:ext cx="4171959" cy="461665"/>
            <a:chOff x="548443" y="1281397"/>
            <a:chExt cx="4171959"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743332" cy="461665"/>
            </a:xfrm>
            <a:prstGeom prst="rect">
              <a:avLst/>
            </a:prstGeom>
          </p:spPr>
          <p:txBody>
            <a:bodyPr wrap="none">
              <a:spAutoFit/>
            </a:bodyPr>
            <a:lstStyle/>
            <a:p>
              <a:r>
                <a:rPr lang="en-US" altLang="zh-CN" sz="2400" b="1" dirty="0" smtClean="0"/>
                <a:t>2</a:t>
              </a:r>
              <a:r>
                <a:rPr lang="zh-CN" altLang="en-US" sz="2400" b="1" dirty="0" smtClean="0"/>
                <a:t>、车载设备</a:t>
              </a:r>
              <a:r>
                <a:rPr lang="zh-CN" altLang="en-US" sz="2400" b="1" dirty="0" smtClean="0">
                  <a:solidFill>
                    <a:srgbClr val="0303EB"/>
                  </a:solidFill>
                </a:rPr>
                <a:t>（讨论分析）</a:t>
              </a:r>
              <a:endParaRPr lang="zh-CN" altLang="en-US" sz="2400" b="1" dirty="0">
                <a:solidFill>
                  <a:srgbClr val="0303EB"/>
                </a:solidFill>
              </a:endParaRPr>
            </a:p>
          </p:txBody>
        </p:sp>
      </p:grpSp>
      <p:pic>
        <p:nvPicPr>
          <p:cNvPr id="7" name="Picture 1"/>
          <p:cNvPicPr>
            <a:picLocks noChangeAspect="1" noChangeArrowheads="1"/>
          </p:cNvPicPr>
          <p:nvPr/>
        </p:nvPicPr>
        <p:blipFill>
          <a:blip r:embed="rId2"/>
          <a:srcRect/>
          <a:stretch>
            <a:fillRect/>
          </a:stretch>
        </p:blipFill>
        <p:spPr bwMode="auto">
          <a:xfrm>
            <a:off x="1191384" y="2028813"/>
            <a:ext cx="9787006" cy="47605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2.6.3  </a:t>
            </a:r>
            <a:r>
              <a:rPr lang="zh-CN" altLang="en-US" sz="2800" b="1" dirty="0" smtClean="0">
                <a:solidFill>
                  <a:srgbClr val="0070C0"/>
                </a:solidFill>
                <a:latin typeface="微软雅黑" pitchFamily="34" charset="-122"/>
                <a:ea typeface="微软雅黑" pitchFamily="34" charset="-122"/>
                <a:sym typeface="Arial" pitchFamily="34" charset="0"/>
              </a:rPr>
              <a:t>应答器的工作原理</a:t>
            </a:r>
            <a:endParaRPr lang="zh-CN" altLang="en-US" sz="2800" dirty="0">
              <a:solidFill>
                <a:srgbClr val="0070C0"/>
              </a:solidFill>
            </a:endParaRPr>
          </a:p>
        </p:txBody>
      </p:sp>
      <p:grpSp>
        <p:nvGrpSpPr>
          <p:cNvPr id="3" name="组合 2"/>
          <p:cNvGrpSpPr/>
          <p:nvPr/>
        </p:nvGrpSpPr>
        <p:grpSpPr>
          <a:xfrm>
            <a:off x="548443" y="1281397"/>
            <a:ext cx="3862580" cy="461665"/>
            <a:chOff x="548443" y="1281397"/>
            <a:chExt cx="386258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1</a:t>
              </a:r>
              <a:r>
                <a:rPr lang="zh-CN" altLang="en-US" sz="2400" b="1" dirty="0" smtClean="0"/>
                <a:t>、无源应答器工作原理</a:t>
              </a:r>
              <a:endParaRPr lang="zh-CN" altLang="en-US" sz="2400" b="1" dirty="0"/>
            </a:p>
          </p:txBody>
        </p:sp>
      </p:grpSp>
      <p:sp>
        <p:nvSpPr>
          <p:cNvPr id="7" name="Rectangle 3"/>
          <p:cNvSpPr txBox="1">
            <a:spLocks noChangeArrowheads="1"/>
          </p:cNvSpPr>
          <p:nvPr/>
        </p:nvSpPr>
        <p:spPr>
          <a:xfrm>
            <a:off x="4548970" y="1957376"/>
            <a:ext cx="6929486" cy="4835525"/>
          </a:xfrm>
          <a:prstGeom prst="rect">
            <a:avLst/>
          </a:prstGeom>
        </p:spPr>
        <p:txBody>
          <a:bodyPr vert="horz" lIns="124398" tIns="62199" rIns="124398" bIns="62199" rtlCol="0">
            <a:normAutofit/>
          </a:bodyPr>
          <a:lstStyle/>
          <a:p>
            <a:pPr marL="0" marR="0" lvl="0" indent="0" algn="l" defTabSz="1243982" rtl="0" eaLnBrk="1" fontAlgn="auto" latinLnBrk="0" hangingPunct="1">
              <a:lnSpc>
                <a:spcPct val="15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无源应答器平时处于</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休眠状态</a:t>
            </a:r>
          </a:p>
          <a:p>
            <a:pPr marL="0" marR="0" lvl="0" indent="0" algn="l" defTabSz="1243982" rtl="0" eaLnBrk="1" fontAlgn="auto" latinLnBrk="0" hangingPunct="1">
              <a:lnSpc>
                <a:spcPct val="15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当列车经过应答器时，车载天线发送变频能源（</a:t>
            </a:r>
            <a:r>
              <a:rPr kumimoji="0" lang="en-US" altLang="zh-CN" sz="2400" b="1" i="0" u="none" strike="noStrike" kern="1200" cap="none" spc="0" normalizeH="0" baseline="0" noProof="0" dirty="0" smtClean="0">
                <a:ln>
                  <a:noFill/>
                </a:ln>
                <a:solidFill>
                  <a:schemeClr val="tx1"/>
                </a:solidFill>
                <a:effectLst/>
                <a:uLnTx/>
                <a:uFillTx/>
                <a:latin typeface="+mn-lt"/>
                <a:ea typeface="+mn-ea"/>
                <a:cs typeface="+mn-cs"/>
              </a:rPr>
              <a:t>27.095MHz</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信号）激活应答器</a:t>
            </a:r>
          </a:p>
          <a:p>
            <a:pPr marL="0" marR="0" lvl="0" indent="0" algn="l" defTabSz="1243982" rtl="0" eaLnBrk="1" fontAlgn="auto" latinLnBrk="0" hangingPunct="1">
              <a:lnSpc>
                <a:spcPct val="15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应答器信息储存装置将信息编码通过发送天线送向车载天线接收</a:t>
            </a:r>
          </a:p>
          <a:p>
            <a:pPr marL="0" marR="0" lvl="0" indent="0" algn="l" defTabSz="1243982" rtl="0" eaLnBrk="1" fontAlgn="auto" latinLnBrk="0" hangingPunct="1">
              <a:lnSpc>
                <a:spcPct val="15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车载天线将信息传给</a:t>
            </a:r>
            <a:r>
              <a:rPr kumimoji="0" lang="en-US" altLang="zh-CN" sz="2400" b="1" i="0" u="none" strike="noStrike" kern="1200" cap="none" spc="0" normalizeH="0" baseline="0" noProof="0" dirty="0" smtClean="0">
                <a:ln>
                  <a:noFill/>
                </a:ln>
                <a:solidFill>
                  <a:schemeClr val="tx1"/>
                </a:solidFill>
                <a:effectLst/>
                <a:uLnTx/>
                <a:uFillTx/>
                <a:latin typeface="+mn-lt"/>
                <a:ea typeface="+mn-ea"/>
                <a:cs typeface="+mn-cs"/>
              </a:rPr>
              <a:t>BTM</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进行处理</a:t>
            </a:r>
          </a:p>
          <a:p>
            <a:pPr marL="0" marR="0" lvl="0" indent="0" algn="l" defTabSz="1243982" rtl="0" eaLnBrk="1" fontAlgn="auto" latinLnBrk="0" hangingPunct="1">
              <a:lnSpc>
                <a:spcPct val="15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最终实现地面信息提供给列车，为列车的安全控制提高信息依据</a:t>
            </a:r>
          </a:p>
          <a:p>
            <a:pPr marL="0" marR="0" lvl="0" indent="0" algn="l" defTabSz="1243982" rtl="0" eaLnBrk="1" fontAlgn="auto" latinLnBrk="0" hangingPunct="1">
              <a:lnSpc>
                <a:spcPct val="110000"/>
              </a:lnSpc>
              <a:spcBef>
                <a:spcPct val="20000"/>
              </a:spcBef>
              <a:spcAft>
                <a:spcPts val="0"/>
              </a:spcAft>
              <a:buClrTx/>
              <a:buSzTx/>
              <a:buFont typeface="Arial" pitchFamily="34" charset="0"/>
              <a:buChar char="•"/>
              <a:tabLst/>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8" name="Picture 4"/>
          <p:cNvPicPr>
            <a:picLocks noChangeAspect="1" noChangeArrowheads="1"/>
          </p:cNvPicPr>
          <p:nvPr/>
        </p:nvPicPr>
        <p:blipFill>
          <a:blip r:embed="rId2"/>
          <a:srcRect t="10793"/>
          <a:stretch>
            <a:fillRect/>
          </a:stretch>
        </p:blipFill>
        <p:spPr bwMode="auto">
          <a:xfrm>
            <a:off x="834194" y="3541702"/>
            <a:ext cx="3097213" cy="2951162"/>
          </a:xfrm>
          <a:prstGeom prst="rect">
            <a:avLst/>
          </a:prstGeom>
          <a:noFill/>
          <a:ln w="9525">
            <a:noFill/>
            <a:miter lim="800000"/>
            <a:headEnd/>
            <a:tailEnd/>
          </a:ln>
        </p:spPr>
      </p:pic>
      <p:pic>
        <p:nvPicPr>
          <p:cNvPr id="9" name="Picture 5"/>
          <p:cNvPicPr>
            <a:picLocks noChangeAspect="1" noChangeArrowheads="1"/>
          </p:cNvPicPr>
          <p:nvPr/>
        </p:nvPicPr>
        <p:blipFill>
          <a:blip r:embed="rId3"/>
          <a:srcRect l="10229" r="3920"/>
          <a:stretch>
            <a:fillRect/>
          </a:stretch>
        </p:blipFill>
        <p:spPr bwMode="auto">
          <a:xfrm>
            <a:off x="834194" y="2028814"/>
            <a:ext cx="3024188" cy="1511300"/>
          </a:xfrm>
          <a:prstGeom prst="rect">
            <a:avLst/>
          </a:prstGeom>
          <a:noFill/>
          <a:ln w="9525">
            <a:noFill/>
            <a:miter lim="800000"/>
            <a:headEnd/>
            <a:tailEnd/>
          </a:ln>
        </p:spPr>
      </p:pic>
      <p:sp>
        <p:nvSpPr>
          <p:cNvPr id="10" name="Line 6"/>
          <p:cNvSpPr>
            <a:spLocks noChangeShapeType="1"/>
          </p:cNvSpPr>
          <p:nvPr/>
        </p:nvSpPr>
        <p:spPr bwMode="auto">
          <a:xfrm>
            <a:off x="2059744" y="2820977"/>
            <a:ext cx="0" cy="2303462"/>
          </a:xfrm>
          <a:prstGeom prst="line">
            <a:avLst/>
          </a:prstGeom>
          <a:noFill/>
          <a:ln w="85725" cmpd="tri">
            <a:solidFill>
              <a:srgbClr val="FF0000"/>
            </a:solidFill>
            <a:round/>
            <a:headEnd/>
            <a:tailEnd type="triangle" w="med" len="med"/>
          </a:ln>
        </p:spPr>
        <p:txBody>
          <a:bodyPr/>
          <a:lstStyle/>
          <a:p>
            <a:endParaRPr lang="zh-CN" altLang="en-US"/>
          </a:p>
        </p:txBody>
      </p:sp>
      <p:sp>
        <p:nvSpPr>
          <p:cNvPr id="11" name="Text Box 7"/>
          <p:cNvSpPr txBox="1">
            <a:spLocks noChangeArrowheads="1"/>
          </p:cNvSpPr>
          <p:nvPr/>
        </p:nvSpPr>
        <p:spPr bwMode="auto">
          <a:xfrm>
            <a:off x="2241991" y="2676514"/>
            <a:ext cx="492443" cy="2520950"/>
          </a:xfrm>
          <a:prstGeom prst="rect">
            <a:avLst/>
          </a:prstGeom>
          <a:noFill/>
          <a:ln w="9525">
            <a:noFill/>
            <a:miter lim="800000"/>
            <a:headEnd/>
            <a:tailEnd/>
          </a:ln>
        </p:spPr>
        <p:txBody>
          <a:bodyPr vert="eaVert">
            <a:spAutoFit/>
          </a:bodyPr>
          <a:lstStyle/>
          <a:p>
            <a:pPr>
              <a:spcBef>
                <a:spcPct val="50000"/>
              </a:spcBef>
            </a:pPr>
            <a:r>
              <a:rPr lang="en-US" altLang="zh-CN" sz="2000" b="1" dirty="0" smtClean="0">
                <a:solidFill>
                  <a:srgbClr val="FF0000"/>
                </a:solidFill>
                <a:latin typeface="Verdana" pitchFamily="34" charset="0"/>
              </a:rPr>
              <a:t>001100101110</a:t>
            </a:r>
            <a:endParaRPr lang="en-US" altLang="zh-CN" sz="2000" b="1" dirty="0">
              <a:solidFill>
                <a:srgbClr val="FF0000"/>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linds(horizontal)">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3" presetClass="entr" presetSubtype="10" fill="hold"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blinds(horizontal)">
                                      <p:cBhvr>
                                        <p:cTn id="22" dur="500"/>
                                        <p:tgtEl>
                                          <p:spTgt spid="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blinds(horizontal)">
                                      <p:cBhvr>
                                        <p:cTn id="27" dur="500"/>
                                        <p:tgtEl>
                                          <p:spTgt spid="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blinds(horizontal)">
                                      <p:cBhvr>
                                        <p:cTn id="3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2876" y="1457310"/>
            <a:ext cx="7192176" cy="4708981"/>
          </a:xfrm>
          <a:prstGeom prst="rect">
            <a:avLst/>
          </a:prstGeom>
          <a:solidFill>
            <a:srgbClr val="F3F3F3"/>
          </a:solidFill>
          <a:ln>
            <a:solidFill>
              <a:schemeClr val="accent1"/>
            </a:solidFill>
          </a:ln>
        </p:spPr>
        <p:txBody>
          <a:bodyPr wrap="square">
            <a:spAutoFit/>
          </a:bodyPr>
          <a:lstStyle/>
          <a:p>
            <a:pPr>
              <a:lnSpc>
                <a:spcPct val="150000"/>
              </a:lnSpc>
              <a:buFont typeface="Wingdings" pitchFamily="2" charset="2"/>
              <a:buChar char="u"/>
            </a:pPr>
            <a:r>
              <a:rPr lang="en-US" sz="2000" b="1" dirty="0" smtClean="0"/>
              <a:t>2012</a:t>
            </a:r>
            <a:r>
              <a:rPr lang="zh-CN" altLang="en-US" sz="2000" b="1" dirty="0" smtClean="0"/>
              <a:t>年</a:t>
            </a:r>
            <a:r>
              <a:rPr lang="en-US" sz="2000" b="1" dirty="0" smtClean="0"/>
              <a:t>12</a:t>
            </a:r>
            <a:r>
              <a:rPr lang="zh-CN" altLang="en-US" sz="2000" b="1" dirty="0" smtClean="0"/>
              <a:t>月</a:t>
            </a:r>
            <a:r>
              <a:rPr lang="en-US" sz="2000" b="1" dirty="0" smtClean="0"/>
              <a:t>27</a:t>
            </a:r>
            <a:r>
              <a:rPr lang="zh-CN" altLang="en-US" sz="2000" b="1" dirty="0" smtClean="0"/>
              <a:t>日，微机监测报警窗口报：京沪高铁中继</a:t>
            </a:r>
            <a:r>
              <a:rPr lang="en-US" sz="2000" b="1" dirty="0" smtClean="0"/>
              <a:t>41</a:t>
            </a:r>
            <a:r>
              <a:rPr lang="zh-CN" altLang="en-US" sz="2000" b="1" dirty="0" smtClean="0"/>
              <a:t>列控中心</a:t>
            </a:r>
            <a:r>
              <a:rPr lang="en-US" sz="2000" b="1" dirty="0" smtClean="0"/>
              <a:t>A</a:t>
            </a:r>
            <a:r>
              <a:rPr lang="zh-CN" altLang="en-US" sz="2000" b="1" dirty="0" smtClean="0"/>
              <a:t>、</a:t>
            </a:r>
            <a:r>
              <a:rPr lang="en-US" sz="2000" b="1" dirty="0" smtClean="0"/>
              <a:t>B</a:t>
            </a:r>
            <a:r>
              <a:rPr lang="zh-CN" altLang="en-US" sz="2000" b="1" dirty="0" smtClean="0"/>
              <a:t>机</a:t>
            </a:r>
            <a:r>
              <a:rPr lang="en-US" sz="2000" b="1" dirty="0" smtClean="0"/>
              <a:t>LEU2</a:t>
            </a:r>
            <a:r>
              <a:rPr lang="zh-CN" altLang="en-US" sz="2000" b="1" dirty="0" smtClean="0"/>
              <a:t>端口</a:t>
            </a:r>
            <a:r>
              <a:rPr lang="en-US" sz="2000" b="1" dirty="0" smtClean="0"/>
              <a:t>4</a:t>
            </a:r>
            <a:r>
              <a:rPr lang="zh-CN" altLang="en-US" sz="2000" b="1" dirty="0" smtClean="0"/>
              <a:t>状态故障。</a:t>
            </a:r>
            <a:endParaRPr lang="en-US" altLang="zh-CN" sz="2000" b="1" dirty="0" smtClean="0"/>
          </a:p>
          <a:p>
            <a:pPr>
              <a:lnSpc>
                <a:spcPct val="150000"/>
              </a:lnSpc>
              <a:buFont typeface="Wingdings" pitchFamily="2" charset="2"/>
              <a:buChar char="u"/>
            </a:pPr>
            <a:r>
              <a:rPr lang="zh-CN" altLang="en-US" sz="2000" b="1" dirty="0" smtClean="0"/>
              <a:t>在排除了列控中心故障之后，通过</a:t>
            </a:r>
            <a:r>
              <a:rPr lang="en-US" sz="2000" b="1" dirty="0" smtClean="0"/>
              <a:t>DMS</a:t>
            </a:r>
            <a:r>
              <a:rPr lang="zh-CN" altLang="en-US" sz="2000" b="1" dirty="0" smtClean="0"/>
              <a:t>终端里的</a:t>
            </a:r>
            <a:r>
              <a:rPr lang="en-US" sz="2000" b="1" dirty="0" smtClean="0"/>
              <a:t>“</a:t>
            </a:r>
            <a:r>
              <a:rPr lang="zh-CN" altLang="en-US" sz="2000" b="1" dirty="0" smtClean="0"/>
              <a:t>应答器报警</a:t>
            </a:r>
            <a:r>
              <a:rPr lang="en-US" sz="2000" b="1" dirty="0" smtClean="0"/>
              <a:t>”</a:t>
            </a:r>
            <a:r>
              <a:rPr lang="zh-CN" altLang="en-US" sz="2000" b="1" dirty="0" smtClean="0"/>
              <a:t>栏中报警信息看到，</a:t>
            </a:r>
            <a:r>
              <a:rPr lang="en-US" sz="2000" b="1" dirty="0" smtClean="0"/>
              <a:t>G262</a:t>
            </a:r>
            <a:r>
              <a:rPr lang="zh-CN" altLang="en-US" sz="2000" b="1" dirty="0" smtClean="0"/>
              <a:t>、</a:t>
            </a:r>
            <a:r>
              <a:rPr lang="en-US" sz="2000" b="1" dirty="0" smtClean="0"/>
              <a:t>G102</a:t>
            </a:r>
            <a:r>
              <a:rPr lang="zh-CN" altLang="en-US" sz="2000" b="1" dirty="0" smtClean="0"/>
              <a:t>次等多趟动车组都在里程</a:t>
            </a:r>
            <a:r>
              <a:rPr lang="en-US" sz="2000" b="1" dirty="0" smtClean="0"/>
              <a:t>K681+747</a:t>
            </a:r>
            <a:r>
              <a:rPr lang="zh-CN" altLang="en-US" sz="2000" b="1" dirty="0" smtClean="0"/>
              <a:t>处（应答器编号</a:t>
            </a:r>
            <a:r>
              <a:rPr lang="en-US" sz="2000" b="1" dirty="0" smtClean="0"/>
              <a:t>069-4-04-014-3</a:t>
            </a:r>
            <a:r>
              <a:rPr lang="zh-CN" altLang="en-US" sz="2000" b="1" dirty="0" smtClean="0"/>
              <a:t>、应答器名称</a:t>
            </a:r>
            <a:r>
              <a:rPr lang="en-US" sz="2000" b="1" dirty="0" smtClean="0"/>
              <a:t>B06818-3</a:t>
            </a:r>
            <a:r>
              <a:rPr lang="zh-CN" altLang="en-US" sz="2000" b="1" dirty="0" smtClean="0"/>
              <a:t>）报警：</a:t>
            </a:r>
            <a:r>
              <a:rPr lang="en-US" sz="2000" b="1" dirty="0" smtClean="0"/>
              <a:t>“252</a:t>
            </a:r>
            <a:r>
              <a:rPr lang="zh-CN" altLang="en-US" sz="2000" b="1" dirty="0" smtClean="0"/>
              <a:t>（报文计数器异常）</a:t>
            </a:r>
            <a:r>
              <a:rPr lang="en-US" sz="2000" b="1" dirty="0" smtClean="0"/>
              <a:t>”</a:t>
            </a:r>
            <a:r>
              <a:rPr lang="zh-CN" altLang="en-US" sz="2000" b="1" dirty="0" smtClean="0"/>
              <a:t>。</a:t>
            </a:r>
            <a:endParaRPr lang="en-US" altLang="zh-CN" sz="2000" b="1" dirty="0" smtClean="0"/>
          </a:p>
          <a:p>
            <a:pPr>
              <a:lnSpc>
                <a:spcPct val="150000"/>
              </a:lnSpc>
              <a:buFont typeface="Wingdings" pitchFamily="2" charset="2"/>
              <a:buChar char="u"/>
            </a:pPr>
            <a:r>
              <a:rPr lang="zh-CN" altLang="en-US" sz="2000" b="1" dirty="0" smtClean="0"/>
              <a:t>因为动车组能正常收到报文计数器</a:t>
            </a:r>
            <a:r>
              <a:rPr lang="en-US" sz="2000" b="1" dirty="0" smtClean="0"/>
              <a:t>252</a:t>
            </a:r>
            <a:r>
              <a:rPr lang="zh-CN" altLang="en-US" sz="2000" b="1" dirty="0" smtClean="0"/>
              <a:t>说明应答器是好的。经过现场测量，机械室内分线盘防雷部位室内侧能读到</a:t>
            </a:r>
            <a:r>
              <a:rPr lang="en-US" sz="2000" b="1" dirty="0" smtClean="0"/>
              <a:t>255</a:t>
            </a:r>
            <a:r>
              <a:rPr lang="zh-CN" altLang="en-US" sz="2000" b="1" dirty="0" smtClean="0"/>
              <a:t>，室外侧读出</a:t>
            </a:r>
            <a:r>
              <a:rPr lang="en-US" sz="2000" b="1" dirty="0" smtClean="0"/>
              <a:t>252</a:t>
            </a:r>
            <a:r>
              <a:rPr lang="zh-CN" altLang="en-US" sz="2000" b="1" dirty="0" smtClean="0"/>
              <a:t>、并且用万用表测量室外侧发现电阻无穷大，因此判断应答器接口故障或尾缆出现断线。</a:t>
            </a:r>
            <a:endParaRPr lang="zh-CN" altLang="en-US" sz="2000" b="1" dirty="0"/>
          </a:p>
        </p:txBody>
      </p:sp>
      <p:sp>
        <p:nvSpPr>
          <p:cNvPr id="3" name="矩形 2"/>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dirty="0" smtClean="0">
                <a:solidFill>
                  <a:srgbClr val="000000"/>
                </a:solidFill>
                <a:latin typeface="华文新魏" pitchFamily="2" charset="-122"/>
                <a:ea typeface="华文新魏" pitchFamily="2" charset="-122"/>
              </a:rPr>
              <a:t>案例导入</a:t>
            </a:r>
            <a:endParaRPr lang="zh-CN" altLang="en-US" sz="2800" dirty="0">
              <a:solidFill>
                <a:srgbClr val="000000"/>
              </a:solidFill>
              <a:latin typeface="华文新魏" pitchFamily="2" charset="-122"/>
              <a:ea typeface="华文新魏" pitchFamily="2" charset="-122"/>
            </a:endParaRPr>
          </a:p>
        </p:txBody>
      </p:sp>
      <p:pic>
        <p:nvPicPr>
          <p:cNvPr id="4" name="Picture 4" descr="}1A[HO{X2WO~K{YM%7KW)CH"/>
          <p:cNvPicPr>
            <a:picLocks noChangeAspect="1" noChangeArrowheads="1"/>
          </p:cNvPicPr>
          <p:nvPr/>
        </p:nvPicPr>
        <p:blipFill>
          <a:blip r:embed="rId2"/>
          <a:srcRect/>
          <a:stretch>
            <a:fillRect/>
          </a:stretch>
        </p:blipFill>
        <p:spPr bwMode="auto">
          <a:xfrm>
            <a:off x="7475116" y="1457310"/>
            <a:ext cx="4789158" cy="4714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2.6.3  </a:t>
            </a:r>
            <a:r>
              <a:rPr lang="zh-CN" altLang="en-US" sz="2800" b="1" dirty="0" smtClean="0">
                <a:solidFill>
                  <a:srgbClr val="0070C0"/>
                </a:solidFill>
                <a:latin typeface="微软雅黑" pitchFamily="34" charset="-122"/>
                <a:ea typeface="微软雅黑" pitchFamily="34" charset="-122"/>
                <a:sym typeface="Arial" pitchFamily="34" charset="0"/>
              </a:rPr>
              <a:t>应答器的工作原理</a:t>
            </a:r>
            <a:endParaRPr lang="zh-CN" altLang="en-US" sz="2800" dirty="0">
              <a:solidFill>
                <a:srgbClr val="0070C0"/>
              </a:solidFill>
            </a:endParaRPr>
          </a:p>
        </p:txBody>
      </p:sp>
      <p:grpSp>
        <p:nvGrpSpPr>
          <p:cNvPr id="3" name="组合 2"/>
          <p:cNvGrpSpPr/>
          <p:nvPr/>
        </p:nvGrpSpPr>
        <p:grpSpPr>
          <a:xfrm>
            <a:off x="548443" y="1281397"/>
            <a:ext cx="3862580" cy="461665"/>
            <a:chOff x="548443" y="1281397"/>
            <a:chExt cx="386258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2</a:t>
              </a:r>
              <a:r>
                <a:rPr lang="zh-CN" altLang="en-US" sz="2400" b="1" dirty="0" smtClean="0"/>
                <a:t>、有源应答器工作原理</a:t>
              </a:r>
              <a:endParaRPr lang="zh-CN" altLang="en-US" sz="2400" b="1" dirty="0"/>
            </a:p>
          </p:txBody>
        </p:sp>
      </p:grpSp>
      <p:pic>
        <p:nvPicPr>
          <p:cNvPr id="7" name="Picture 4"/>
          <p:cNvPicPr>
            <a:picLocks noChangeAspect="1" noChangeArrowheads="1"/>
          </p:cNvPicPr>
          <p:nvPr/>
        </p:nvPicPr>
        <p:blipFill>
          <a:blip r:embed="rId2"/>
          <a:srcRect l="10229" r="3920"/>
          <a:stretch>
            <a:fillRect/>
          </a:stretch>
        </p:blipFill>
        <p:spPr bwMode="auto">
          <a:xfrm>
            <a:off x="834194" y="1941515"/>
            <a:ext cx="3419475" cy="2159000"/>
          </a:xfrm>
          <a:prstGeom prst="rect">
            <a:avLst/>
          </a:prstGeom>
          <a:noFill/>
          <a:ln w="9525">
            <a:noFill/>
            <a:miter lim="800000"/>
            <a:headEnd/>
            <a:tailEnd/>
          </a:ln>
        </p:spPr>
      </p:pic>
      <p:pic>
        <p:nvPicPr>
          <p:cNvPr id="8" name="Picture 5" descr="Balise"/>
          <p:cNvPicPr>
            <a:picLocks noChangeAspect="1" noChangeArrowheads="1"/>
          </p:cNvPicPr>
          <p:nvPr/>
        </p:nvPicPr>
        <p:blipFill>
          <a:blip r:embed="rId3"/>
          <a:srcRect/>
          <a:stretch>
            <a:fillRect/>
          </a:stretch>
        </p:blipFill>
        <p:spPr bwMode="auto">
          <a:xfrm>
            <a:off x="834194" y="3957640"/>
            <a:ext cx="2265363" cy="2481262"/>
          </a:xfrm>
          <a:prstGeom prst="rect">
            <a:avLst/>
          </a:prstGeom>
          <a:noFill/>
          <a:ln w="9525">
            <a:noFill/>
            <a:miter lim="800000"/>
            <a:headEnd/>
            <a:tailEnd/>
          </a:ln>
        </p:spPr>
      </p:pic>
      <p:pic>
        <p:nvPicPr>
          <p:cNvPr id="9" name="Picture 6" descr="DSCF0802"/>
          <p:cNvPicPr>
            <a:picLocks noChangeAspect="1" noChangeArrowheads="1"/>
          </p:cNvPicPr>
          <p:nvPr/>
        </p:nvPicPr>
        <p:blipFill>
          <a:blip r:embed="rId4"/>
          <a:srcRect l="33434" t="36470" r="33380"/>
          <a:stretch>
            <a:fillRect/>
          </a:stretch>
        </p:blipFill>
        <p:spPr bwMode="auto">
          <a:xfrm>
            <a:off x="2956682" y="3957640"/>
            <a:ext cx="1296987" cy="2519362"/>
          </a:xfrm>
          <a:prstGeom prst="rect">
            <a:avLst/>
          </a:prstGeom>
          <a:noFill/>
          <a:ln w="9525">
            <a:noFill/>
            <a:miter lim="800000"/>
            <a:headEnd/>
            <a:tailEnd/>
          </a:ln>
        </p:spPr>
      </p:pic>
      <p:sp>
        <p:nvSpPr>
          <p:cNvPr id="10" name="Line 7"/>
          <p:cNvSpPr>
            <a:spLocks noChangeShapeType="1"/>
          </p:cNvSpPr>
          <p:nvPr/>
        </p:nvSpPr>
        <p:spPr bwMode="auto">
          <a:xfrm rot="16200000" flipV="1">
            <a:off x="2489957" y="5397502"/>
            <a:ext cx="792162" cy="1081088"/>
          </a:xfrm>
          <a:prstGeom prst="line">
            <a:avLst/>
          </a:prstGeom>
          <a:noFill/>
          <a:ln w="85725" cmpd="tri">
            <a:solidFill>
              <a:srgbClr val="FF0000"/>
            </a:solidFill>
            <a:round/>
            <a:headEnd/>
            <a:tailEnd type="triangle" w="med" len="med"/>
          </a:ln>
        </p:spPr>
        <p:txBody>
          <a:bodyPr/>
          <a:lstStyle/>
          <a:p>
            <a:endParaRPr lang="zh-CN" altLang="en-US"/>
          </a:p>
        </p:txBody>
      </p:sp>
      <p:sp>
        <p:nvSpPr>
          <p:cNvPr id="11" name="Text Box 8"/>
          <p:cNvSpPr txBox="1">
            <a:spLocks noChangeArrowheads="1"/>
          </p:cNvSpPr>
          <p:nvPr/>
        </p:nvSpPr>
        <p:spPr bwMode="auto">
          <a:xfrm>
            <a:off x="1376802" y="2660652"/>
            <a:ext cx="492443" cy="2520950"/>
          </a:xfrm>
          <a:prstGeom prst="rect">
            <a:avLst/>
          </a:prstGeom>
          <a:noFill/>
          <a:ln w="9525">
            <a:noFill/>
            <a:miter lim="800000"/>
            <a:headEnd/>
            <a:tailEnd/>
          </a:ln>
        </p:spPr>
        <p:txBody>
          <a:bodyPr vert="eaVert">
            <a:spAutoFit/>
          </a:bodyPr>
          <a:lstStyle/>
          <a:p>
            <a:pPr>
              <a:spcBef>
                <a:spcPct val="50000"/>
              </a:spcBef>
            </a:pPr>
            <a:r>
              <a:rPr lang="en-US" altLang="zh-CN" sz="2000" b="1" dirty="0" smtClean="0">
                <a:solidFill>
                  <a:srgbClr val="FF0000"/>
                </a:solidFill>
                <a:latin typeface="Verdana" pitchFamily="34" charset="0"/>
              </a:rPr>
              <a:t>0011001011010</a:t>
            </a:r>
            <a:endParaRPr lang="en-US" altLang="zh-CN" sz="2000" b="1" dirty="0">
              <a:solidFill>
                <a:srgbClr val="FF0000"/>
              </a:solidFill>
              <a:latin typeface="Verdana" pitchFamily="34" charset="0"/>
            </a:endParaRPr>
          </a:p>
        </p:txBody>
      </p:sp>
      <p:sp>
        <p:nvSpPr>
          <p:cNvPr id="12" name="Line 9"/>
          <p:cNvSpPr>
            <a:spLocks noChangeShapeType="1"/>
          </p:cNvSpPr>
          <p:nvPr/>
        </p:nvSpPr>
        <p:spPr bwMode="auto">
          <a:xfrm>
            <a:off x="2043869" y="2682877"/>
            <a:ext cx="0" cy="2303463"/>
          </a:xfrm>
          <a:prstGeom prst="line">
            <a:avLst/>
          </a:prstGeom>
          <a:noFill/>
          <a:ln w="85725" cmpd="tri">
            <a:solidFill>
              <a:srgbClr val="FF0000"/>
            </a:solidFill>
            <a:round/>
            <a:headEnd/>
            <a:tailEnd type="triangle" w="med" len="med"/>
          </a:ln>
        </p:spPr>
        <p:txBody>
          <a:bodyPr/>
          <a:lstStyle/>
          <a:p>
            <a:endParaRPr lang="zh-CN" altLang="en-US"/>
          </a:p>
        </p:txBody>
      </p:sp>
      <p:sp>
        <p:nvSpPr>
          <p:cNvPr id="13" name="Rectangle 3"/>
          <p:cNvSpPr txBox="1">
            <a:spLocks noChangeArrowheads="1"/>
          </p:cNvSpPr>
          <p:nvPr/>
        </p:nvSpPr>
        <p:spPr>
          <a:xfrm>
            <a:off x="4620408" y="2028814"/>
            <a:ext cx="7620805" cy="4357717"/>
          </a:xfrm>
          <a:prstGeom prst="rect">
            <a:avLst/>
          </a:prstGeom>
        </p:spPr>
        <p:txBody>
          <a:bodyPr vert="horz" lIns="124398" tIns="62199" rIns="124398" bIns="62199" rtlCol="0">
            <a:normAutofit/>
          </a:bodyPr>
          <a:lstStyle/>
          <a:p>
            <a:pPr marL="0" marR="0" lvl="0" indent="0" algn="l" defTabSz="1243982" rtl="0" eaLnBrk="1" fontAlgn="auto" latinLnBrk="0" hangingPunct="1">
              <a:lnSpc>
                <a:spcPct val="12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有源应答器和</a:t>
            </a:r>
            <a:r>
              <a:rPr kumimoji="0" lang="en-US" altLang="zh-CN" sz="2400" b="1" i="0" u="none" strike="noStrike" kern="1200" cap="none" spc="0" normalizeH="0" baseline="0" noProof="0" dirty="0" smtClean="0">
                <a:ln>
                  <a:noFill/>
                </a:ln>
                <a:solidFill>
                  <a:schemeClr val="tx1"/>
                </a:solidFill>
                <a:effectLst/>
                <a:uLnTx/>
                <a:uFillTx/>
                <a:latin typeface="+mn-lt"/>
                <a:ea typeface="+mn-ea"/>
                <a:cs typeface="+mn-cs"/>
              </a:rPr>
              <a:t>LEU</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联合工作</a:t>
            </a:r>
          </a:p>
          <a:p>
            <a:pPr marL="0" marR="0" lvl="0" indent="0" algn="l" defTabSz="1243982" rtl="0" eaLnBrk="1" fontAlgn="auto" latinLnBrk="0" hangingPunct="1">
              <a:lnSpc>
                <a:spcPct val="120000"/>
              </a:lnSpc>
              <a:spcBef>
                <a:spcPct val="20000"/>
              </a:spcBef>
              <a:spcAft>
                <a:spcPts val="0"/>
              </a:spcAft>
              <a:buClrTx/>
              <a:buSzTx/>
              <a:buFont typeface="Arial" pitchFamily="34" charset="0"/>
              <a:buChar char="•"/>
              <a:tabLst/>
              <a:defRPr/>
            </a:pPr>
            <a:r>
              <a:rPr kumimoji="0" lang="en-US" altLang="zh-CN" sz="2400" b="1" i="0" u="none" strike="noStrike" kern="1200" cap="none" spc="0" normalizeH="0" baseline="0" noProof="0" dirty="0" smtClean="0">
                <a:ln>
                  <a:noFill/>
                </a:ln>
                <a:solidFill>
                  <a:schemeClr val="tx1"/>
                </a:solidFill>
                <a:effectLst/>
                <a:uLnTx/>
                <a:uFillTx/>
                <a:latin typeface="+mn-lt"/>
                <a:ea typeface="+mn-ea"/>
                <a:cs typeface="+mn-cs"/>
              </a:rPr>
              <a:t>LEU</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实时接收列控中心发来的信息，并进行安全性检查后传给有源应答器的存储部分</a:t>
            </a:r>
          </a:p>
          <a:p>
            <a:pPr marL="0" marR="0" lvl="0" indent="0" algn="l" defTabSz="1243982" rtl="0" eaLnBrk="1" fontAlgn="auto" latinLnBrk="0" hangingPunct="1">
              <a:lnSpc>
                <a:spcPct val="12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当列车经过时，激活应答器有源应答器发送有效的报文信息到车载天线</a:t>
            </a:r>
          </a:p>
          <a:p>
            <a:pPr marL="0" marR="0" lvl="0" indent="0" algn="l" defTabSz="1243982" rtl="0" eaLnBrk="1" fontAlgn="auto" latinLnBrk="0" hangingPunct="1">
              <a:lnSpc>
                <a:spcPct val="12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车载天线将信息传给</a:t>
            </a:r>
            <a:r>
              <a:rPr kumimoji="0" lang="en-US" altLang="zh-CN" sz="2400" b="1" i="0" u="none" strike="noStrike" kern="1200" cap="none" spc="0" normalizeH="0" baseline="0" noProof="0" dirty="0" smtClean="0">
                <a:ln>
                  <a:noFill/>
                </a:ln>
                <a:solidFill>
                  <a:schemeClr val="tx1"/>
                </a:solidFill>
                <a:effectLst/>
                <a:uLnTx/>
                <a:uFillTx/>
                <a:latin typeface="+mn-lt"/>
                <a:ea typeface="+mn-ea"/>
                <a:cs typeface="+mn-cs"/>
              </a:rPr>
              <a:t>BTM</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进行处理</a:t>
            </a:r>
          </a:p>
          <a:p>
            <a:pPr marL="0" marR="0" lvl="0" indent="0" algn="l" defTabSz="1243982" rtl="0" eaLnBrk="1" fontAlgn="auto" latinLnBrk="0" hangingPunct="1">
              <a:lnSpc>
                <a:spcPct val="120000"/>
              </a:lnSpc>
              <a:spcBef>
                <a:spcPct val="20000"/>
              </a:spcBef>
              <a:spcAft>
                <a:spcPts val="0"/>
              </a:spcAft>
              <a:buClrTx/>
              <a:buSzTx/>
              <a:buFont typeface="Arial" pitchFamily="34" charset="0"/>
              <a:buChar char="•"/>
              <a:tabLst/>
              <a:defRPr/>
            </a:pP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最终实现地面信息提供给列车，为列车的安全控制提高信息依据</a:t>
            </a: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animEffect transition="in" filter="blinds(horizontal)">
                                      <p:cBhvr>
                                        <p:cTn id="27" dur="500"/>
                                        <p:tgtEl>
                                          <p:spTgt spid="13">
                                            <p:txEl>
                                              <p:pRg st="1" end="1"/>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blinds(horizontal)">
                                      <p:cBhvr>
                                        <p:cTn id="30" dur="500"/>
                                        <p:tgtEl>
                                          <p:spTgt spid="1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animEffect transition="in" filter="blinds(horizontal)">
                                      <p:cBhvr>
                                        <p:cTn id="35" dur="500"/>
                                        <p:tgtEl>
                                          <p:spTgt spid="1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3">
                                            <p:txEl>
                                              <p:pRg st="4" end="4"/>
                                            </p:txEl>
                                          </p:spTgt>
                                        </p:tgtEl>
                                        <p:attrNameLst>
                                          <p:attrName>style.visibility</p:attrName>
                                        </p:attrNameLst>
                                      </p:cBhvr>
                                      <p:to>
                                        <p:strVal val="visible"/>
                                      </p:to>
                                    </p:set>
                                    <p:animEffect transition="in" filter="blinds(horizontal)">
                                      <p:cBhvr>
                                        <p:cTn id="40"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2.6.3  </a:t>
            </a:r>
            <a:r>
              <a:rPr lang="zh-CN" altLang="en-US" sz="2800" b="1" dirty="0" smtClean="0">
                <a:solidFill>
                  <a:srgbClr val="0070C0"/>
                </a:solidFill>
                <a:latin typeface="微软雅黑" pitchFamily="34" charset="-122"/>
                <a:ea typeface="微软雅黑" pitchFamily="34" charset="-122"/>
                <a:sym typeface="Arial" pitchFamily="34" charset="0"/>
              </a:rPr>
              <a:t>应答器的工作原理</a:t>
            </a:r>
            <a:endParaRPr lang="zh-CN" altLang="en-US" sz="2800" dirty="0">
              <a:solidFill>
                <a:srgbClr val="0070C0"/>
              </a:solidFill>
            </a:endParaRPr>
          </a:p>
        </p:txBody>
      </p:sp>
      <p:grpSp>
        <p:nvGrpSpPr>
          <p:cNvPr id="4" name="组合 3"/>
          <p:cNvGrpSpPr/>
          <p:nvPr/>
        </p:nvGrpSpPr>
        <p:grpSpPr>
          <a:xfrm>
            <a:off x="548443" y="1281397"/>
            <a:ext cx="3862580" cy="461665"/>
            <a:chOff x="548443" y="1281397"/>
            <a:chExt cx="3862580"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3433953" cy="461665"/>
            </a:xfrm>
            <a:prstGeom prst="rect">
              <a:avLst/>
            </a:prstGeom>
          </p:spPr>
          <p:txBody>
            <a:bodyPr wrap="none">
              <a:spAutoFit/>
            </a:bodyPr>
            <a:lstStyle/>
            <a:p>
              <a:r>
                <a:rPr lang="en-US" altLang="zh-CN" sz="2400" b="1" dirty="0" smtClean="0"/>
                <a:t>2</a:t>
              </a:r>
              <a:r>
                <a:rPr lang="zh-CN" altLang="en-US" sz="2400" b="1" dirty="0" smtClean="0"/>
                <a:t>、有源应答器工作原理</a:t>
              </a:r>
              <a:endParaRPr lang="zh-CN" altLang="en-US" sz="2400" b="1" dirty="0"/>
            </a:p>
          </p:txBody>
        </p:sp>
      </p:grpSp>
      <p:sp>
        <p:nvSpPr>
          <p:cNvPr id="8" name="矩形 7"/>
          <p:cNvSpPr/>
          <p:nvPr/>
        </p:nvSpPr>
        <p:spPr>
          <a:xfrm>
            <a:off x="2834458" y="2314566"/>
            <a:ext cx="2500330" cy="4286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列控车载处理器</a:t>
            </a:r>
            <a:endParaRPr lang="zh-CN" altLang="en-US" b="1" dirty="0">
              <a:solidFill>
                <a:srgbClr val="0303EB"/>
              </a:solidFill>
            </a:endParaRPr>
          </a:p>
        </p:txBody>
      </p:sp>
      <p:sp>
        <p:nvSpPr>
          <p:cNvPr id="9" name="矩形 8"/>
          <p:cNvSpPr/>
          <p:nvPr/>
        </p:nvSpPr>
        <p:spPr>
          <a:xfrm>
            <a:off x="2834458" y="3386136"/>
            <a:ext cx="2500330" cy="4286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车载查询器主机</a:t>
            </a:r>
            <a:endParaRPr lang="zh-CN" altLang="en-US" b="1" dirty="0">
              <a:solidFill>
                <a:srgbClr val="0303EB"/>
              </a:solidFill>
            </a:endParaRPr>
          </a:p>
        </p:txBody>
      </p:sp>
      <p:sp>
        <p:nvSpPr>
          <p:cNvPr id="10" name="矩形 9"/>
          <p:cNvSpPr/>
          <p:nvPr/>
        </p:nvSpPr>
        <p:spPr>
          <a:xfrm>
            <a:off x="2834458" y="4386268"/>
            <a:ext cx="2500330" cy="4286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应答器天线</a:t>
            </a:r>
            <a:endParaRPr lang="zh-CN" altLang="en-US" b="1" dirty="0">
              <a:solidFill>
                <a:srgbClr val="0303EB"/>
              </a:solidFill>
            </a:endParaRPr>
          </a:p>
        </p:txBody>
      </p:sp>
      <p:sp>
        <p:nvSpPr>
          <p:cNvPr id="11" name="矩形 10"/>
          <p:cNvSpPr/>
          <p:nvPr/>
        </p:nvSpPr>
        <p:spPr>
          <a:xfrm>
            <a:off x="2834458" y="5743590"/>
            <a:ext cx="2500330" cy="42862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地面应答器</a:t>
            </a:r>
            <a:endParaRPr lang="zh-CN" altLang="en-US" b="1" dirty="0">
              <a:solidFill>
                <a:srgbClr val="0303EB"/>
              </a:solidFill>
            </a:endParaRPr>
          </a:p>
        </p:txBody>
      </p:sp>
      <p:sp>
        <p:nvSpPr>
          <p:cNvPr id="12" name="矩形 11"/>
          <p:cNvSpPr/>
          <p:nvPr/>
        </p:nvSpPr>
        <p:spPr>
          <a:xfrm>
            <a:off x="6620672" y="5457838"/>
            <a:ext cx="2500330" cy="71438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地面电子单元（</a:t>
            </a:r>
            <a:r>
              <a:rPr lang="en-US" altLang="zh-CN" b="1" dirty="0" smtClean="0">
                <a:solidFill>
                  <a:srgbClr val="0303EB"/>
                </a:solidFill>
              </a:rPr>
              <a:t>LEU</a:t>
            </a:r>
            <a:r>
              <a:rPr lang="zh-CN" altLang="en-US" b="1" dirty="0" smtClean="0">
                <a:solidFill>
                  <a:srgbClr val="0303EB"/>
                </a:solidFill>
              </a:rPr>
              <a:t>）</a:t>
            </a:r>
            <a:endParaRPr lang="zh-CN" altLang="en-US" b="1" dirty="0">
              <a:solidFill>
                <a:srgbClr val="0303EB"/>
              </a:solidFill>
            </a:endParaRPr>
          </a:p>
        </p:txBody>
      </p:sp>
      <p:sp>
        <p:nvSpPr>
          <p:cNvPr id="13" name="矩形 12"/>
          <p:cNvSpPr/>
          <p:nvPr/>
        </p:nvSpPr>
        <p:spPr>
          <a:xfrm>
            <a:off x="6620672" y="4243392"/>
            <a:ext cx="2500330" cy="500066"/>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车站联锁</a:t>
            </a:r>
            <a:endParaRPr lang="zh-CN" altLang="en-US" b="1" dirty="0">
              <a:solidFill>
                <a:srgbClr val="0303EB"/>
              </a:solidFill>
            </a:endParaRPr>
          </a:p>
        </p:txBody>
      </p:sp>
      <p:sp>
        <p:nvSpPr>
          <p:cNvPr id="14" name="任意多边形 13"/>
          <p:cNvSpPr/>
          <p:nvPr/>
        </p:nvSpPr>
        <p:spPr>
          <a:xfrm>
            <a:off x="4351056" y="2749035"/>
            <a:ext cx="0" cy="618186"/>
          </a:xfrm>
          <a:custGeom>
            <a:avLst/>
            <a:gdLst>
              <a:gd name="connsiteX0" fmla="*/ 0 w 0"/>
              <a:gd name="connsiteY0" fmla="*/ 0 h 618186"/>
              <a:gd name="connsiteX1" fmla="*/ 0 w 0"/>
              <a:gd name="connsiteY1" fmla="*/ 618186 h 618186"/>
            </a:gdLst>
            <a:ahLst/>
            <a:cxnLst>
              <a:cxn ang="0">
                <a:pos x="connsiteX0" y="connsiteY0"/>
              </a:cxn>
              <a:cxn ang="0">
                <a:pos x="connsiteX1" y="connsiteY1"/>
              </a:cxn>
            </a:cxnLst>
            <a:rect l="l" t="t" r="r" b="b"/>
            <a:pathLst>
              <a:path h="618186">
                <a:moveTo>
                  <a:pt x="0" y="0"/>
                </a:moveTo>
                <a:lnTo>
                  <a:pt x="0" y="618186"/>
                </a:lnTo>
              </a:path>
            </a:pathLst>
          </a:custGeom>
          <a:ln w="571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4334656" y="3814764"/>
            <a:ext cx="0" cy="540913"/>
          </a:xfrm>
          <a:custGeom>
            <a:avLst/>
            <a:gdLst>
              <a:gd name="connsiteX0" fmla="*/ 0 w 0"/>
              <a:gd name="connsiteY0" fmla="*/ 0 h 540913"/>
              <a:gd name="connsiteX1" fmla="*/ 0 w 0"/>
              <a:gd name="connsiteY1" fmla="*/ 540913 h 540913"/>
            </a:gdLst>
            <a:ahLst/>
            <a:cxnLst>
              <a:cxn ang="0">
                <a:pos x="connsiteX0" y="connsiteY0"/>
              </a:cxn>
              <a:cxn ang="0">
                <a:pos x="connsiteX1" y="connsiteY1"/>
              </a:cxn>
            </a:cxnLst>
            <a:rect l="l" t="t" r="r" b="b"/>
            <a:pathLst>
              <a:path h="540913">
                <a:moveTo>
                  <a:pt x="0" y="0"/>
                </a:moveTo>
                <a:lnTo>
                  <a:pt x="0" y="540913"/>
                </a:lnTo>
              </a:path>
            </a:pathLst>
          </a:custGeom>
          <a:ln w="571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a:off x="4106357" y="4796776"/>
            <a:ext cx="371175" cy="946814"/>
          </a:xfrm>
          <a:custGeom>
            <a:avLst/>
            <a:gdLst>
              <a:gd name="connsiteX0" fmla="*/ 270457 w 373488"/>
              <a:gd name="connsiteY0" fmla="*/ 0 h 978794"/>
              <a:gd name="connsiteX1" fmla="*/ 0 w 373488"/>
              <a:gd name="connsiteY1" fmla="*/ 412124 h 978794"/>
              <a:gd name="connsiteX2" fmla="*/ 373488 w 373488"/>
              <a:gd name="connsiteY2" fmla="*/ 978794 h 978794"/>
            </a:gdLst>
            <a:ahLst/>
            <a:cxnLst>
              <a:cxn ang="0">
                <a:pos x="connsiteX0" y="connsiteY0"/>
              </a:cxn>
              <a:cxn ang="0">
                <a:pos x="connsiteX1" y="connsiteY1"/>
              </a:cxn>
              <a:cxn ang="0">
                <a:pos x="connsiteX2" y="connsiteY2"/>
              </a:cxn>
            </a:cxnLst>
            <a:rect l="l" t="t" r="r" b="b"/>
            <a:pathLst>
              <a:path w="373488" h="978794">
                <a:moveTo>
                  <a:pt x="270457" y="0"/>
                </a:moveTo>
                <a:lnTo>
                  <a:pt x="0" y="412124"/>
                </a:lnTo>
                <a:lnTo>
                  <a:pt x="373488" y="978794"/>
                </a:lnTo>
              </a:path>
            </a:pathLst>
          </a:custGeom>
          <a:ln w="571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3616960" y="2774793"/>
            <a:ext cx="0" cy="579549"/>
          </a:xfrm>
          <a:custGeom>
            <a:avLst/>
            <a:gdLst>
              <a:gd name="connsiteX0" fmla="*/ 0 w 0"/>
              <a:gd name="connsiteY0" fmla="*/ 579549 h 579549"/>
              <a:gd name="connsiteX1" fmla="*/ 0 w 0"/>
              <a:gd name="connsiteY1" fmla="*/ 0 h 579549"/>
            </a:gdLst>
            <a:ahLst/>
            <a:cxnLst>
              <a:cxn ang="0">
                <a:pos x="connsiteX0" y="connsiteY0"/>
              </a:cxn>
              <a:cxn ang="0">
                <a:pos x="connsiteX1" y="connsiteY1"/>
              </a:cxn>
            </a:cxnLst>
            <a:rect l="l" t="t" r="r" b="b"/>
            <a:pathLst>
              <a:path h="579549">
                <a:moveTo>
                  <a:pt x="0" y="579549"/>
                </a:moveTo>
                <a:lnTo>
                  <a:pt x="0" y="0"/>
                </a:lnTo>
              </a:path>
            </a:pathLst>
          </a:cu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3629839" y="3817982"/>
            <a:ext cx="0" cy="553791"/>
          </a:xfrm>
          <a:custGeom>
            <a:avLst/>
            <a:gdLst>
              <a:gd name="connsiteX0" fmla="*/ 0 w 0"/>
              <a:gd name="connsiteY0" fmla="*/ 553791 h 553791"/>
              <a:gd name="connsiteX1" fmla="*/ 0 w 0"/>
              <a:gd name="connsiteY1" fmla="*/ 0 h 553791"/>
            </a:gdLst>
            <a:ahLst/>
            <a:cxnLst>
              <a:cxn ang="0">
                <a:pos x="connsiteX0" y="connsiteY0"/>
              </a:cxn>
              <a:cxn ang="0">
                <a:pos x="connsiteX1" y="connsiteY1"/>
              </a:cxn>
            </a:cxnLst>
            <a:rect l="l" t="t" r="r" b="b"/>
            <a:pathLst>
              <a:path h="553791">
                <a:moveTo>
                  <a:pt x="0" y="553791"/>
                </a:moveTo>
                <a:lnTo>
                  <a:pt x="0" y="0"/>
                </a:lnTo>
              </a:path>
            </a:pathLst>
          </a:cu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a:off x="3539687" y="4809655"/>
            <a:ext cx="334851" cy="927279"/>
          </a:xfrm>
          <a:custGeom>
            <a:avLst/>
            <a:gdLst>
              <a:gd name="connsiteX0" fmla="*/ 334851 w 334851"/>
              <a:gd name="connsiteY0" fmla="*/ 927279 h 927279"/>
              <a:gd name="connsiteX1" fmla="*/ 0 w 334851"/>
              <a:gd name="connsiteY1" fmla="*/ 399245 h 927279"/>
              <a:gd name="connsiteX2" fmla="*/ 257577 w 334851"/>
              <a:gd name="connsiteY2" fmla="*/ 0 h 927279"/>
            </a:gdLst>
            <a:ahLst/>
            <a:cxnLst>
              <a:cxn ang="0">
                <a:pos x="connsiteX0" y="connsiteY0"/>
              </a:cxn>
              <a:cxn ang="0">
                <a:pos x="connsiteX1" y="connsiteY1"/>
              </a:cxn>
              <a:cxn ang="0">
                <a:pos x="connsiteX2" y="connsiteY2"/>
              </a:cxn>
            </a:cxnLst>
            <a:rect l="l" t="t" r="r" b="b"/>
            <a:pathLst>
              <a:path w="334851" h="927279">
                <a:moveTo>
                  <a:pt x="334851" y="927279"/>
                </a:moveTo>
                <a:lnTo>
                  <a:pt x="0" y="399245"/>
                </a:lnTo>
                <a:lnTo>
                  <a:pt x="257577" y="0"/>
                </a:lnTo>
              </a:path>
            </a:pathLst>
          </a:cu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5329850" y="5865723"/>
            <a:ext cx="1300766" cy="0"/>
          </a:xfrm>
          <a:custGeom>
            <a:avLst/>
            <a:gdLst>
              <a:gd name="connsiteX0" fmla="*/ 0 w 1300766"/>
              <a:gd name="connsiteY0" fmla="*/ 0 h 0"/>
              <a:gd name="connsiteX1" fmla="*/ 1300766 w 1300766"/>
              <a:gd name="connsiteY1" fmla="*/ 0 h 0"/>
            </a:gdLst>
            <a:ahLst/>
            <a:cxnLst>
              <a:cxn ang="0">
                <a:pos x="connsiteX0" y="connsiteY0"/>
              </a:cxn>
              <a:cxn ang="0">
                <a:pos x="connsiteX1" y="connsiteY1"/>
              </a:cxn>
            </a:cxnLst>
            <a:rect l="l" t="t" r="r" b="b"/>
            <a:pathLst>
              <a:path w="1300766">
                <a:moveTo>
                  <a:pt x="0" y="0"/>
                </a:moveTo>
                <a:lnTo>
                  <a:pt x="1300766" y="0"/>
                </a:lnTo>
              </a:path>
            </a:pathLst>
          </a:custGeom>
          <a:ln w="571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5316971" y="6046027"/>
            <a:ext cx="1287888" cy="0"/>
          </a:xfrm>
          <a:custGeom>
            <a:avLst/>
            <a:gdLst>
              <a:gd name="connsiteX0" fmla="*/ 1287888 w 1287888"/>
              <a:gd name="connsiteY0" fmla="*/ 0 h 0"/>
              <a:gd name="connsiteX1" fmla="*/ 0 w 1287888"/>
              <a:gd name="connsiteY1" fmla="*/ 0 h 0"/>
            </a:gdLst>
            <a:ahLst/>
            <a:cxnLst>
              <a:cxn ang="0">
                <a:pos x="connsiteX0" y="connsiteY0"/>
              </a:cxn>
              <a:cxn ang="0">
                <a:pos x="connsiteX1" y="connsiteY1"/>
              </a:cxn>
            </a:cxnLst>
            <a:rect l="l" t="t" r="r" b="b"/>
            <a:pathLst>
              <a:path w="1287888">
                <a:moveTo>
                  <a:pt x="1287888" y="0"/>
                </a:moveTo>
                <a:lnTo>
                  <a:pt x="0" y="0"/>
                </a:lnTo>
              </a:path>
            </a:pathLst>
          </a:cu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8240476" y="4758139"/>
            <a:ext cx="0" cy="682581"/>
          </a:xfrm>
          <a:custGeom>
            <a:avLst/>
            <a:gdLst>
              <a:gd name="connsiteX0" fmla="*/ 0 w 0"/>
              <a:gd name="connsiteY0" fmla="*/ 0 h 682581"/>
              <a:gd name="connsiteX1" fmla="*/ 0 w 0"/>
              <a:gd name="connsiteY1" fmla="*/ 682581 h 682581"/>
            </a:gdLst>
            <a:ahLst/>
            <a:cxnLst>
              <a:cxn ang="0">
                <a:pos x="connsiteX0" y="connsiteY0"/>
              </a:cxn>
              <a:cxn ang="0">
                <a:pos x="connsiteX1" y="connsiteY1"/>
              </a:cxn>
            </a:cxnLst>
            <a:rect l="l" t="t" r="r" b="b"/>
            <a:pathLst>
              <a:path h="682581">
                <a:moveTo>
                  <a:pt x="0" y="0"/>
                </a:moveTo>
                <a:lnTo>
                  <a:pt x="0" y="682581"/>
                </a:lnTo>
              </a:path>
            </a:pathLst>
          </a:cu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7622290" y="4771018"/>
            <a:ext cx="0" cy="669702"/>
          </a:xfrm>
          <a:custGeom>
            <a:avLst/>
            <a:gdLst>
              <a:gd name="connsiteX0" fmla="*/ 0 w 0"/>
              <a:gd name="connsiteY0" fmla="*/ 669702 h 669702"/>
              <a:gd name="connsiteX1" fmla="*/ 0 w 0"/>
              <a:gd name="connsiteY1" fmla="*/ 0 h 669702"/>
            </a:gdLst>
            <a:ahLst/>
            <a:cxnLst>
              <a:cxn ang="0">
                <a:pos x="connsiteX0" y="connsiteY0"/>
              </a:cxn>
              <a:cxn ang="0">
                <a:pos x="connsiteX1" y="connsiteY1"/>
              </a:cxn>
            </a:cxnLst>
            <a:rect l="l" t="t" r="r" b="b"/>
            <a:pathLst>
              <a:path h="669702">
                <a:moveTo>
                  <a:pt x="0" y="669702"/>
                </a:moveTo>
                <a:lnTo>
                  <a:pt x="0" y="0"/>
                </a:lnTo>
              </a:path>
            </a:pathLst>
          </a:custGeom>
          <a:ln w="571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TextBox 24"/>
          <p:cNvSpPr txBox="1"/>
          <p:nvPr/>
        </p:nvSpPr>
        <p:spPr>
          <a:xfrm>
            <a:off x="4406094" y="2886070"/>
            <a:ext cx="1714512" cy="400110"/>
          </a:xfrm>
          <a:prstGeom prst="rect">
            <a:avLst/>
          </a:prstGeom>
          <a:noFill/>
        </p:spPr>
        <p:txBody>
          <a:bodyPr wrap="square" rtlCol="0">
            <a:spAutoFit/>
          </a:bodyPr>
          <a:lstStyle/>
          <a:p>
            <a:r>
              <a:rPr lang="zh-CN" altLang="en-US" sz="2000" dirty="0" smtClean="0"/>
              <a:t>接口“</a:t>
            </a:r>
            <a:r>
              <a:rPr lang="en-US" altLang="zh-CN" sz="2000" dirty="0" smtClean="0"/>
              <a:t>B</a:t>
            </a:r>
            <a:r>
              <a:rPr lang="zh-CN" altLang="en-US" sz="2000" dirty="0" smtClean="0"/>
              <a:t>”</a:t>
            </a:r>
            <a:endParaRPr lang="zh-CN" altLang="en-US" sz="2000" dirty="0"/>
          </a:p>
        </p:txBody>
      </p:sp>
      <p:sp>
        <p:nvSpPr>
          <p:cNvPr id="26" name="TextBox 25"/>
          <p:cNvSpPr txBox="1"/>
          <p:nvPr/>
        </p:nvSpPr>
        <p:spPr>
          <a:xfrm>
            <a:off x="4406094" y="3886202"/>
            <a:ext cx="1714512" cy="400110"/>
          </a:xfrm>
          <a:prstGeom prst="rect">
            <a:avLst/>
          </a:prstGeom>
          <a:noFill/>
        </p:spPr>
        <p:txBody>
          <a:bodyPr wrap="square" rtlCol="0">
            <a:spAutoFit/>
          </a:bodyPr>
          <a:lstStyle/>
          <a:p>
            <a:r>
              <a:rPr lang="zh-CN" altLang="en-US" sz="2000" dirty="0" smtClean="0"/>
              <a:t>接口“</a:t>
            </a:r>
            <a:r>
              <a:rPr lang="en-US" altLang="zh-CN" sz="2000" dirty="0" smtClean="0"/>
              <a:t>D</a:t>
            </a:r>
            <a:r>
              <a:rPr lang="zh-CN" altLang="en-US" sz="2000" dirty="0" smtClean="0"/>
              <a:t>”</a:t>
            </a:r>
            <a:endParaRPr lang="zh-CN" altLang="en-US" sz="2000" dirty="0"/>
          </a:p>
        </p:txBody>
      </p:sp>
      <p:sp>
        <p:nvSpPr>
          <p:cNvPr id="27" name="TextBox 26"/>
          <p:cNvSpPr txBox="1"/>
          <p:nvPr/>
        </p:nvSpPr>
        <p:spPr>
          <a:xfrm>
            <a:off x="4334656" y="5100648"/>
            <a:ext cx="1571636" cy="400110"/>
          </a:xfrm>
          <a:prstGeom prst="rect">
            <a:avLst/>
          </a:prstGeom>
          <a:noFill/>
        </p:spPr>
        <p:txBody>
          <a:bodyPr wrap="square" rtlCol="0">
            <a:spAutoFit/>
          </a:bodyPr>
          <a:lstStyle/>
          <a:p>
            <a:r>
              <a:rPr lang="zh-CN" altLang="en-US" sz="2000" dirty="0" smtClean="0"/>
              <a:t>接口“</a:t>
            </a:r>
            <a:r>
              <a:rPr lang="en-US" altLang="zh-CN" sz="2000" dirty="0" smtClean="0"/>
              <a:t>A</a:t>
            </a:r>
            <a:r>
              <a:rPr lang="zh-CN" altLang="en-US" sz="2000" dirty="0" smtClean="0"/>
              <a:t>”</a:t>
            </a:r>
            <a:endParaRPr lang="zh-CN" altLang="en-US" sz="2000" dirty="0"/>
          </a:p>
        </p:txBody>
      </p:sp>
      <p:sp>
        <p:nvSpPr>
          <p:cNvPr id="28" name="TextBox 27"/>
          <p:cNvSpPr txBox="1"/>
          <p:nvPr/>
        </p:nvSpPr>
        <p:spPr>
          <a:xfrm>
            <a:off x="5334788" y="6172218"/>
            <a:ext cx="1571636" cy="400110"/>
          </a:xfrm>
          <a:prstGeom prst="rect">
            <a:avLst/>
          </a:prstGeom>
          <a:noFill/>
        </p:spPr>
        <p:txBody>
          <a:bodyPr wrap="square" rtlCol="0">
            <a:spAutoFit/>
          </a:bodyPr>
          <a:lstStyle/>
          <a:p>
            <a:r>
              <a:rPr lang="zh-CN" altLang="en-US" sz="2000" dirty="0" smtClean="0"/>
              <a:t>接口“</a:t>
            </a:r>
            <a:r>
              <a:rPr lang="en-US" altLang="zh-CN" sz="2000" dirty="0" smtClean="0"/>
              <a:t>C</a:t>
            </a:r>
            <a:r>
              <a:rPr lang="zh-CN" altLang="en-US" sz="2000" dirty="0" smtClean="0"/>
              <a:t>”</a:t>
            </a:r>
            <a:endParaRPr lang="zh-CN" altLang="en-US" sz="2000" dirty="0"/>
          </a:p>
        </p:txBody>
      </p:sp>
      <p:sp>
        <p:nvSpPr>
          <p:cNvPr id="29" name="TextBox 28"/>
          <p:cNvSpPr txBox="1"/>
          <p:nvPr/>
        </p:nvSpPr>
        <p:spPr>
          <a:xfrm>
            <a:off x="8263746" y="4957772"/>
            <a:ext cx="1571636" cy="400110"/>
          </a:xfrm>
          <a:prstGeom prst="rect">
            <a:avLst/>
          </a:prstGeom>
          <a:noFill/>
        </p:spPr>
        <p:txBody>
          <a:bodyPr wrap="square" rtlCol="0">
            <a:spAutoFit/>
          </a:bodyPr>
          <a:lstStyle/>
          <a:p>
            <a:r>
              <a:rPr lang="zh-CN" altLang="en-US" sz="2000" dirty="0" smtClean="0"/>
              <a:t>接口“</a:t>
            </a:r>
            <a:r>
              <a:rPr lang="en-US" altLang="zh-CN" sz="2000" dirty="0" smtClean="0"/>
              <a:t>S</a:t>
            </a:r>
            <a:r>
              <a:rPr lang="zh-CN" altLang="en-US" sz="2000" dirty="0" smtClean="0"/>
              <a:t>”</a:t>
            </a:r>
            <a:endParaRPr lang="zh-CN" altLang="en-US" sz="2000" dirty="0"/>
          </a:p>
        </p:txBody>
      </p:sp>
      <p:sp>
        <p:nvSpPr>
          <p:cNvPr id="30" name="任意多边形 29"/>
          <p:cNvSpPr/>
          <p:nvPr/>
        </p:nvSpPr>
        <p:spPr>
          <a:xfrm>
            <a:off x="3607397" y="2771575"/>
            <a:ext cx="0" cy="579549"/>
          </a:xfrm>
          <a:custGeom>
            <a:avLst/>
            <a:gdLst>
              <a:gd name="connsiteX0" fmla="*/ 0 w 0"/>
              <a:gd name="connsiteY0" fmla="*/ 579549 h 579549"/>
              <a:gd name="connsiteX1" fmla="*/ 0 w 0"/>
              <a:gd name="connsiteY1" fmla="*/ 0 h 579549"/>
            </a:gdLst>
            <a:ahLst/>
            <a:cxnLst>
              <a:cxn ang="0">
                <a:pos x="connsiteX0" y="connsiteY0"/>
              </a:cxn>
              <a:cxn ang="0">
                <a:pos x="connsiteX1" y="connsiteY1"/>
              </a:cxn>
            </a:cxnLst>
            <a:rect l="l" t="t" r="r" b="b"/>
            <a:pathLst>
              <a:path h="579549">
                <a:moveTo>
                  <a:pt x="0" y="579549"/>
                </a:moveTo>
                <a:lnTo>
                  <a:pt x="0" y="0"/>
                </a:lnTo>
              </a:path>
            </a:pathLst>
          </a:cu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3620276" y="3814764"/>
            <a:ext cx="0" cy="553791"/>
          </a:xfrm>
          <a:custGeom>
            <a:avLst/>
            <a:gdLst>
              <a:gd name="connsiteX0" fmla="*/ 0 w 0"/>
              <a:gd name="connsiteY0" fmla="*/ 553791 h 553791"/>
              <a:gd name="connsiteX1" fmla="*/ 0 w 0"/>
              <a:gd name="connsiteY1" fmla="*/ 0 h 553791"/>
            </a:gdLst>
            <a:ahLst/>
            <a:cxnLst>
              <a:cxn ang="0">
                <a:pos x="connsiteX0" y="connsiteY0"/>
              </a:cxn>
              <a:cxn ang="0">
                <a:pos x="connsiteX1" y="connsiteY1"/>
              </a:cxn>
            </a:cxnLst>
            <a:rect l="l" t="t" r="r" b="b"/>
            <a:pathLst>
              <a:path h="553791">
                <a:moveTo>
                  <a:pt x="0" y="553791"/>
                </a:moveTo>
                <a:lnTo>
                  <a:pt x="0" y="0"/>
                </a:lnTo>
              </a:path>
            </a:pathLst>
          </a:cu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2.6.3  </a:t>
            </a:r>
            <a:r>
              <a:rPr lang="zh-CN" altLang="en-US" sz="2800" b="1" dirty="0" smtClean="0">
                <a:solidFill>
                  <a:srgbClr val="0070C0"/>
                </a:solidFill>
                <a:latin typeface="微软雅黑" pitchFamily="34" charset="-122"/>
                <a:ea typeface="微软雅黑" pitchFamily="34" charset="-122"/>
                <a:sym typeface="Arial" pitchFamily="34" charset="0"/>
              </a:rPr>
              <a:t>应答器的工作原理</a:t>
            </a:r>
            <a:endParaRPr lang="zh-CN" altLang="en-US" sz="2800" dirty="0">
              <a:solidFill>
                <a:srgbClr val="0070C0"/>
              </a:solidFill>
            </a:endParaRPr>
          </a:p>
        </p:txBody>
      </p:sp>
      <p:grpSp>
        <p:nvGrpSpPr>
          <p:cNvPr id="3" name="组合 2"/>
          <p:cNvGrpSpPr/>
          <p:nvPr/>
        </p:nvGrpSpPr>
        <p:grpSpPr>
          <a:xfrm>
            <a:off x="548443" y="1281397"/>
            <a:ext cx="3862580" cy="461665"/>
            <a:chOff x="548443" y="1281397"/>
            <a:chExt cx="3862580"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433953" cy="461665"/>
            </a:xfrm>
            <a:prstGeom prst="rect">
              <a:avLst/>
            </a:prstGeom>
          </p:spPr>
          <p:txBody>
            <a:bodyPr wrap="none">
              <a:spAutoFit/>
            </a:bodyPr>
            <a:lstStyle/>
            <a:p>
              <a:r>
                <a:rPr lang="en-US" altLang="zh-CN" sz="2400" b="1" dirty="0" smtClean="0"/>
                <a:t>2</a:t>
              </a:r>
              <a:r>
                <a:rPr lang="zh-CN" altLang="en-US" sz="2400" b="1" dirty="0" smtClean="0"/>
                <a:t>、有源应答器工作原理</a:t>
              </a:r>
              <a:endParaRPr lang="zh-CN" altLang="en-US" sz="2400" b="1" dirty="0"/>
            </a:p>
          </p:txBody>
        </p:sp>
      </p:grpSp>
      <p:pic>
        <p:nvPicPr>
          <p:cNvPr id="7" name="图片 6" descr="C:\Users\Administrator\AppData\Roaming\Tencent\Users\603359521\QQ\WinTemp\RichOle\B7N(M55%M}R{@)]3RGODQQ7.png"/>
          <p:cNvPicPr/>
          <p:nvPr/>
        </p:nvPicPr>
        <p:blipFill>
          <a:blip r:embed="rId2" cstate="print"/>
          <a:srcRect/>
          <a:stretch>
            <a:fillRect/>
          </a:stretch>
        </p:blipFill>
        <p:spPr bwMode="auto">
          <a:xfrm>
            <a:off x="977070" y="2243128"/>
            <a:ext cx="10215634" cy="3810020"/>
          </a:xfrm>
          <a:prstGeom prst="rect">
            <a:avLst/>
          </a:prstGeom>
          <a:noFill/>
          <a:ln w="9525">
            <a:noFill/>
            <a:miter lim="800000"/>
            <a:headEnd/>
            <a:tailEnd/>
          </a:ln>
        </p:spPr>
      </p:pic>
      <p:sp>
        <p:nvSpPr>
          <p:cNvPr id="8" name="矩形 7"/>
          <p:cNvSpPr/>
          <p:nvPr/>
        </p:nvSpPr>
        <p:spPr>
          <a:xfrm>
            <a:off x="6334920" y="1314434"/>
            <a:ext cx="4286280" cy="707886"/>
          </a:xfrm>
          <a:prstGeom prst="rect">
            <a:avLst/>
          </a:prstGeom>
        </p:spPr>
        <p:txBody>
          <a:bodyPr wrap="square">
            <a:spAutoFit/>
          </a:bodyPr>
          <a:lstStyle/>
          <a:p>
            <a:r>
              <a:rPr lang="zh-CN" altLang="en-US" sz="2000" b="1" dirty="0" smtClean="0"/>
              <a:t>接口“</a:t>
            </a:r>
            <a:r>
              <a:rPr lang="en-US" sz="2000" b="1" dirty="0" smtClean="0"/>
              <a:t>A</a:t>
            </a:r>
            <a:r>
              <a:rPr lang="zh-CN" altLang="en-US" sz="2000" b="1" dirty="0" smtClean="0"/>
              <a:t>”为：地面应答器</a:t>
            </a:r>
            <a:endParaRPr lang="en-US" altLang="zh-CN" sz="2000" b="1" dirty="0" smtClean="0"/>
          </a:p>
          <a:p>
            <a:r>
              <a:rPr lang="zh-CN" altLang="en-US" sz="2000" b="1" dirty="0" smtClean="0"/>
              <a:t>与</a:t>
            </a:r>
            <a:r>
              <a:rPr lang="zh-CN" altLang="en-US" sz="2000" b="1" dirty="0" smtClean="0">
                <a:solidFill>
                  <a:srgbClr val="0303EB"/>
                </a:solidFill>
              </a:rPr>
              <a:t>车载查询天线</a:t>
            </a:r>
            <a:r>
              <a:rPr lang="zh-CN" altLang="en-US" sz="2000" b="1" dirty="0" smtClean="0"/>
              <a:t>之间的通信接口</a:t>
            </a:r>
            <a:endParaRPr lang="zh-CN" altLang="en-US" sz="2000" b="1" dirty="0"/>
          </a:p>
        </p:txBody>
      </p:sp>
      <p:sp>
        <p:nvSpPr>
          <p:cNvPr id="9" name="矩形 8"/>
          <p:cNvSpPr/>
          <p:nvPr/>
        </p:nvSpPr>
        <p:spPr>
          <a:xfrm>
            <a:off x="834194" y="6172218"/>
            <a:ext cx="6118225" cy="400110"/>
          </a:xfrm>
          <a:prstGeom prst="rect">
            <a:avLst/>
          </a:prstGeom>
        </p:spPr>
        <p:txBody>
          <a:bodyPr>
            <a:spAutoFit/>
          </a:bodyPr>
          <a:lstStyle/>
          <a:p>
            <a:r>
              <a:rPr lang="zh-CN" altLang="en-US" sz="2000" b="1" dirty="0" smtClean="0"/>
              <a:t>接口“</a:t>
            </a:r>
            <a:r>
              <a:rPr lang="en-US" sz="2000" b="1" dirty="0" smtClean="0"/>
              <a:t>C</a:t>
            </a:r>
            <a:r>
              <a:rPr lang="zh-CN" altLang="en-US" sz="2000" b="1" dirty="0" smtClean="0"/>
              <a:t>”为</a:t>
            </a:r>
            <a:r>
              <a:rPr lang="en-US" sz="2000" b="1" dirty="0" smtClean="0">
                <a:solidFill>
                  <a:srgbClr val="0303EB"/>
                </a:solidFill>
              </a:rPr>
              <a:t>LEU</a:t>
            </a:r>
            <a:r>
              <a:rPr lang="zh-CN" altLang="en-US" sz="2000" b="1" dirty="0" smtClean="0"/>
              <a:t>与</a:t>
            </a:r>
            <a:r>
              <a:rPr lang="zh-CN" altLang="en-US" sz="2000" b="1" dirty="0" smtClean="0">
                <a:solidFill>
                  <a:srgbClr val="0303EB"/>
                </a:solidFill>
              </a:rPr>
              <a:t>地面有源应答器</a:t>
            </a:r>
            <a:r>
              <a:rPr lang="zh-CN" altLang="en-US" sz="2000" b="1" dirty="0" smtClean="0"/>
              <a:t>间的通信接口</a:t>
            </a:r>
            <a:endParaRPr lang="zh-CN" altLang="en-US" sz="20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2.6.4  </a:t>
            </a:r>
            <a:r>
              <a:rPr lang="zh-CN" altLang="en-US" sz="2800" b="1" dirty="0" smtClean="0">
                <a:solidFill>
                  <a:srgbClr val="0070C0"/>
                </a:solidFill>
                <a:latin typeface="微软雅黑" pitchFamily="34" charset="-122"/>
                <a:ea typeface="微软雅黑" pitchFamily="34" charset="-122"/>
                <a:sym typeface="Arial" pitchFamily="34" charset="0"/>
              </a:rPr>
              <a:t>应答器的设置原则</a:t>
            </a:r>
            <a:endParaRPr lang="zh-CN" altLang="en-US" sz="2800" dirty="0">
              <a:solidFill>
                <a:srgbClr val="0070C0"/>
              </a:solidFill>
            </a:endParaRPr>
          </a:p>
        </p:txBody>
      </p:sp>
      <p:sp>
        <p:nvSpPr>
          <p:cNvPr id="59" name="矩形 58"/>
          <p:cNvSpPr/>
          <p:nvPr/>
        </p:nvSpPr>
        <p:spPr>
          <a:xfrm>
            <a:off x="834194" y="5672152"/>
            <a:ext cx="10787138" cy="1477328"/>
          </a:xfrm>
          <a:prstGeom prst="rect">
            <a:avLst/>
          </a:prstGeom>
        </p:spPr>
        <p:txBody>
          <a:bodyPr wrap="square">
            <a:spAutoFit/>
          </a:bodyPr>
          <a:lstStyle/>
          <a:p>
            <a:pPr lvl="0" indent="261938" defTabSz="914400" fontAlgn="base">
              <a:lnSpc>
                <a:spcPct val="150000"/>
              </a:lnSpc>
              <a:spcBef>
                <a:spcPct val="0"/>
              </a:spcBef>
              <a:spcAft>
                <a:spcPct val="0"/>
              </a:spcAft>
              <a:tabLst>
                <a:tab pos="457200" algn="l"/>
              </a:tabLst>
            </a:pPr>
            <a:r>
              <a:rPr lang="zh-CN" altLang="en-US" sz="2000" b="1" dirty="0" smtClean="0">
                <a:latin typeface="Calibri" pitchFamily="34" charset="0"/>
                <a:ea typeface="宋体" pitchFamily="2" charset="-122"/>
                <a:cs typeface="Times New Roman" pitchFamily="18" charset="0"/>
              </a:rPr>
              <a:t>进站信号机处：</a:t>
            </a:r>
            <a:endParaRPr lang="en-US" altLang="zh-CN" sz="2000" b="1" dirty="0" smtClean="0">
              <a:latin typeface="Calibri" pitchFamily="34" charset="0"/>
              <a:ea typeface="宋体" pitchFamily="2" charset="-122"/>
              <a:cs typeface="Times New Roman" pitchFamily="18" charset="0"/>
            </a:endParaRPr>
          </a:p>
          <a:p>
            <a:pPr lvl="0" indent="261938" defTabSz="914400" fontAlgn="base">
              <a:lnSpc>
                <a:spcPct val="150000"/>
              </a:lnSpc>
              <a:spcBef>
                <a:spcPct val="0"/>
              </a:spcBef>
              <a:spcAft>
                <a:spcPct val="0"/>
              </a:spcAft>
              <a:buFont typeface="+mj-ea"/>
              <a:buAutoNum type="circleNumDbPlain"/>
              <a:tabLst>
                <a:tab pos="457200" algn="l"/>
              </a:tabLst>
            </a:pPr>
            <a:r>
              <a:rPr lang="zh-CN" altLang="en-US" sz="2000" b="1" dirty="0" smtClean="0">
                <a:latin typeface="Calibri" pitchFamily="34" charset="0"/>
                <a:ea typeface="宋体" pitchFamily="2" charset="-122"/>
                <a:cs typeface="Times New Roman" pitchFamily="18" charset="0"/>
              </a:rPr>
              <a:t>有源应答器在接车进路建立后，发送相应的接车进路信息和临时限速信息；                  </a:t>
            </a:r>
            <a:endParaRPr lang="en-US" altLang="zh-CN" sz="2000" b="1" dirty="0" smtClean="0">
              <a:latin typeface="Calibri" pitchFamily="34" charset="0"/>
              <a:ea typeface="宋体" pitchFamily="2" charset="-122"/>
              <a:cs typeface="Times New Roman" pitchFamily="18" charset="0"/>
            </a:endParaRPr>
          </a:p>
          <a:p>
            <a:pPr lvl="0" indent="261938" defTabSz="914400" fontAlgn="base">
              <a:lnSpc>
                <a:spcPct val="150000"/>
              </a:lnSpc>
              <a:spcBef>
                <a:spcPct val="0"/>
              </a:spcBef>
              <a:spcAft>
                <a:spcPct val="0"/>
              </a:spcAft>
              <a:buFont typeface="+mj-ea"/>
              <a:buAutoNum type="circleNumDbPlain"/>
              <a:tabLst>
                <a:tab pos="457200" algn="l"/>
              </a:tabLst>
            </a:pPr>
            <a:r>
              <a:rPr lang="zh-CN" altLang="en-US" sz="2000" b="1" dirty="0" smtClean="0">
                <a:latin typeface="Calibri" pitchFamily="34" charset="0"/>
                <a:ea typeface="宋体" pitchFamily="2" charset="-122"/>
                <a:cs typeface="Times New Roman" pitchFamily="18" charset="0"/>
              </a:rPr>
              <a:t> 无源应答器提供反向线路参数。</a:t>
            </a:r>
            <a:endParaRPr lang="zh-CN" altLang="en-US" sz="2000" b="1" dirty="0" smtClean="0">
              <a:latin typeface="Arial" pitchFamily="34" charset="0"/>
              <a:ea typeface="宋体" pitchFamily="2" charset="-122"/>
              <a:cs typeface="宋体" pitchFamily="2" charset="-122"/>
            </a:endParaRPr>
          </a:p>
        </p:txBody>
      </p:sp>
      <p:grpSp>
        <p:nvGrpSpPr>
          <p:cNvPr id="65" name="组合 64"/>
          <p:cNvGrpSpPr/>
          <p:nvPr/>
        </p:nvGrpSpPr>
        <p:grpSpPr>
          <a:xfrm>
            <a:off x="1262822" y="1314434"/>
            <a:ext cx="9644066" cy="4114886"/>
            <a:chOff x="1262822" y="1314434"/>
            <a:chExt cx="9644066" cy="4114886"/>
          </a:xfrm>
        </p:grpSpPr>
        <p:sp>
          <p:nvSpPr>
            <p:cNvPr id="4" name="任意多边形 3"/>
            <p:cNvSpPr/>
            <p:nvPr/>
          </p:nvSpPr>
          <p:spPr>
            <a:xfrm>
              <a:off x="1716515" y="2889288"/>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矩形 4"/>
            <p:cNvSpPr/>
            <p:nvPr/>
          </p:nvSpPr>
          <p:spPr>
            <a:xfrm>
              <a:off x="4048904" y="3028946"/>
              <a:ext cx="4929222" cy="71438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303EB"/>
                  </a:solidFill>
                </a:rPr>
                <a:t>站台</a:t>
              </a:r>
              <a:endParaRPr lang="zh-CN" altLang="en-US" sz="3200" b="1" dirty="0">
                <a:solidFill>
                  <a:srgbClr val="0303EB"/>
                </a:solidFill>
              </a:endParaRPr>
            </a:p>
          </p:txBody>
        </p:sp>
        <p:sp>
          <p:nvSpPr>
            <p:cNvPr id="6" name="任意多边形 5"/>
            <p:cNvSpPr/>
            <p:nvPr/>
          </p:nvSpPr>
          <p:spPr>
            <a:xfrm>
              <a:off x="1691450" y="2171690"/>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任意多边形 6"/>
            <p:cNvSpPr/>
            <p:nvPr/>
          </p:nvSpPr>
          <p:spPr>
            <a:xfrm>
              <a:off x="1762888" y="3886202"/>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任意多边形 7"/>
            <p:cNvSpPr/>
            <p:nvPr/>
          </p:nvSpPr>
          <p:spPr>
            <a:xfrm>
              <a:off x="1762888" y="4672020"/>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矩形 8"/>
            <p:cNvSpPr/>
            <p:nvPr/>
          </p:nvSpPr>
          <p:spPr>
            <a:xfrm>
              <a:off x="3048772" y="2457442"/>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48838" y="2457442"/>
              <a:ext cx="428628" cy="21431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978126" y="2457442"/>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478192" y="2457442"/>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465495" y="1814500"/>
              <a:ext cx="583277" cy="302055"/>
              <a:chOff x="2262954" y="2814632"/>
              <a:chExt cx="583277" cy="302055"/>
            </a:xfrm>
          </p:grpSpPr>
          <p:sp>
            <p:nvSpPr>
              <p:cNvPr id="21" name="椭圆 20"/>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6" name="组合 25"/>
            <p:cNvGrpSpPr/>
            <p:nvPr/>
          </p:nvGrpSpPr>
          <p:grpSpPr>
            <a:xfrm>
              <a:off x="8192308" y="1814500"/>
              <a:ext cx="583277" cy="302055"/>
              <a:chOff x="2262954" y="2814632"/>
              <a:chExt cx="583277" cy="302055"/>
            </a:xfrm>
          </p:grpSpPr>
          <p:sp>
            <p:nvSpPr>
              <p:cNvPr id="27" name="椭圆 26"/>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0" name="任意多边形 29"/>
            <p:cNvSpPr/>
            <p:nvPr/>
          </p:nvSpPr>
          <p:spPr>
            <a:xfrm flipV="1">
              <a:off x="8978126" y="1743062"/>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flipV="1">
              <a:off x="1477136" y="1671624"/>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矩形 31"/>
            <p:cNvSpPr/>
            <p:nvPr/>
          </p:nvSpPr>
          <p:spPr>
            <a:xfrm>
              <a:off x="9263878" y="1314434"/>
              <a:ext cx="697627" cy="400110"/>
            </a:xfrm>
            <a:prstGeom prst="rect">
              <a:avLst/>
            </a:prstGeom>
          </p:spPr>
          <p:txBody>
            <a:bodyPr wrap="none">
              <a:spAutoFit/>
            </a:bodyPr>
            <a:lstStyle/>
            <a:p>
              <a:r>
                <a:rPr lang="zh-CN" altLang="en-US" sz="2000" b="1" dirty="0" smtClean="0"/>
                <a:t>上行</a:t>
              </a:r>
              <a:endParaRPr lang="zh-CN" altLang="en-US" sz="2000" b="1" dirty="0"/>
            </a:p>
          </p:txBody>
        </p:sp>
        <p:sp>
          <p:nvSpPr>
            <p:cNvPr id="33" name="矩形 32"/>
            <p:cNvSpPr/>
            <p:nvPr/>
          </p:nvSpPr>
          <p:spPr>
            <a:xfrm>
              <a:off x="1834326" y="1314434"/>
              <a:ext cx="697627" cy="400110"/>
            </a:xfrm>
            <a:prstGeom prst="rect">
              <a:avLst/>
            </a:prstGeom>
          </p:spPr>
          <p:txBody>
            <a:bodyPr wrap="none">
              <a:spAutoFit/>
            </a:bodyPr>
            <a:lstStyle/>
            <a:p>
              <a:r>
                <a:rPr lang="zh-CN" altLang="en-US" sz="2000" b="1" dirty="0" smtClean="0"/>
                <a:t>上行</a:t>
              </a:r>
              <a:endParaRPr lang="zh-CN" altLang="en-US" sz="2000" b="1" dirty="0"/>
            </a:p>
          </p:txBody>
        </p:sp>
        <p:sp>
          <p:nvSpPr>
            <p:cNvPr id="34" name="矩形 33"/>
            <p:cNvSpPr/>
            <p:nvPr/>
          </p:nvSpPr>
          <p:spPr>
            <a:xfrm>
              <a:off x="1905764" y="4171954"/>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405830" y="4171954"/>
              <a:ext cx="428628" cy="21431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978126" y="4171954"/>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478192" y="4171954"/>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flipH="1">
              <a:off x="3465627" y="4727155"/>
              <a:ext cx="583277" cy="302055"/>
              <a:chOff x="2262954" y="2814632"/>
              <a:chExt cx="583277" cy="302055"/>
            </a:xfrm>
          </p:grpSpPr>
          <p:sp>
            <p:nvSpPr>
              <p:cNvPr id="39" name="椭圆 38"/>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2" name="组合 41"/>
            <p:cNvGrpSpPr/>
            <p:nvPr/>
          </p:nvGrpSpPr>
          <p:grpSpPr>
            <a:xfrm flipH="1">
              <a:off x="9966485" y="4727155"/>
              <a:ext cx="583277" cy="302055"/>
              <a:chOff x="2262954" y="2814632"/>
              <a:chExt cx="583277" cy="302055"/>
            </a:xfrm>
          </p:grpSpPr>
          <p:sp>
            <p:nvSpPr>
              <p:cNvPr id="43" name="椭圆 42"/>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6" name="任意多边形 45"/>
            <p:cNvSpPr/>
            <p:nvPr/>
          </p:nvSpPr>
          <p:spPr>
            <a:xfrm flipH="1" flipV="1">
              <a:off x="8978126" y="5100648"/>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任意多边形 46"/>
            <p:cNvSpPr/>
            <p:nvPr/>
          </p:nvSpPr>
          <p:spPr>
            <a:xfrm flipH="1" flipV="1">
              <a:off x="1548574" y="5172086"/>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矩形 47"/>
            <p:cNvSpPr/>
            <p:nvPr/>
          </p:nvSpPr>
          <p:spPr>
            <a:xfrm>
              <a:off x="9192440" y="4843414"/>
              <a:ext cx="700833" cy="400110"/>
            </a:xfrm>
            <a:prstGeom prst="rect">
              <a:avLst/>
            </a:prstGeom>
          </p:spPr>
          <p:txBody>
            <a:bodyPr wrap="none">
              <a:spAutoFit/>
            </a:bodyPr>
            <a:lstStyle/>
            <a:p>
              <a:r>
                <a:rPr lang="zh-CN" altLang="en-US" sz="2000" b="1" dirty="0" smtClean="0"/>
                <a:t>下行</a:t>
              </a:r>
              <a:endParaRPr lang="zh-CN" altLang="en-US" sz="2000" b="1" dirty="0"/>
            </a:p>
          </p:txBody>
        </p:sp>
        <p:sp>
          <p:nvSpPr>
            <p:cNvPr id="49" name="矩形 48"/>
            <p:cNvSpPr/>
            <p:nvPr/>
          </p:nvSpPr>
          <p:spPr>
            <a:xfrm>
              <a:off x="1834326" y="4886334"/>
              <a:ext cx="700833" cy="400110"/>
            </a:xfrm>
            <a:prstGeom prst="rect">
              <a:avLst/>
            </a:prstGeom>
          </p:spPr>
          <p:txBody>
            <a:bodyPr wrap="none">
              <a:spAutoFit/>
            </a:bodyPr>
            <a:lstStyle/>
            <a:p>
              <a:r>
                <a:rPr lang="zh-CN" altLang="en-US" sz="2000" b="1" dirty="0" smtClean="0"/>
                <a:t>下行</a:t>
              </a:r>
              <a:endParaRPr lang="zh-CN" altLang="en-US" sz="2000" b="1" dirty="0"/>
            </a:p>
          </p:txBody>
        </p:sp>
        <p:sp>
          <p:nvSpPr>
            <p:cNvPr id="51" name="矩形 50"/>
            <p:cNvSpPr/>
            <p:nvPr/>
          </p:nvSpPr>
          <p:spPr>
            <a:xfrm>
              <a:off x="9835382" y="2373862"/>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52" name="矩形 51"/>
            <p:cNvSpPr/>
            <p:nvPr/>
          </p:nvSpPr>
          <p:spPr>
            <a:xfrm>
              <a:off x="3906028" y="2373862"/>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53" name="矩形 52"/>
            <p:cNvSpPr/>
            <p:nvPr/>
          </p:nvSpPr>
          <p:spPr>
            <a:xfrm>
              <a:off x="8335184" y="4100516"/>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54" name="矩形 53"/>
            <p:cNvSpPr/>
            <p:nvPr/>
          </p:nvSpPr>
          <p:spPr>
            <a:xfrm>
              <a:off x="1262822" y="4100516"/>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55" name="矩形 54"/>
            <p:cNvSpPr/>
            <p:nvPr/>
          </p:nvSpPr>
          <p:spPr>
            <a:xfrm>
              <a:off x="8335184" y="2386004"/>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56" name="矩形 55"/>
            <p:cNvSpPr/>
            <p:nvPr/>
          </p:nvSpPr>
          <p:spPr>
            <a:xfrm>
              <a:off x="9835382" y="4100516"/>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57" name="矩形 56"/>
            <p:cNvSpPr/>
            <p:nvPr/>
          </p:nvSpPr>
          <p:spPr>
            <a:xfrm>
              <a:off x="2405830" y="2386004"/>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58" name="矩形 57"/>
            <p:cNvSpPr/>
            <p:nvPr/>
          </p:nvSpPr>
          <p:spPr>
            <a:xfrm>
              <a:off x="2834458" y="4100516"/>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61" name="矩形 60"/>
            <p:cNvSpPr/>
            <p:nvPr/>
          </p:nvSpPr>
          <p:spPr>
            <a:xfrm>
              <a:off x="7906556" y="2100252"/>
              <a:ext cx="2857520" cy="857256"/>
            </a:xfrm>
            <a:prstGeom prst="rect">
              <a:avLst/>
            </a:prstGeom>
            <a:noFill/>
            <a:ln>
              <a:solidFill>
                <a:srgbClr val="FF66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620012" y="3814764"/>
              <a:ext cx="2857520" cy="928694"/>
            </a:xfrm>
            <a:prstGeom prst="rect">
              <a:avLst/>
            </a:prstGeom>
            <a:noFill/>
            <a:ln>
              <a:solidFill>
                <a:srgbClr val="FF66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905896" y="5029210"/>
              <a:ext cx="1475084" cy="400110"/>
            </a:xfrm>
            <a:prstGeom prst="rect">
              <a:avLst/>
            </a:prstGeom>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进站信号机</a:t>
              </a:r>
              <a:endParaRPr lang="zh-CN" altLang="en-US" dirty="0"/>
            </a:p>
          </p:txBody>
        </p:sp>
        <p:sp>
          <p:nvSpPr>
            <p:cNvPr id="64" name="矩形 63"/>
            <p:cNvSpPr/>
            <p:nvPr/>
          </p:nvSpPr>
          <p:spPr>
            <a:xfrm>
              <a:off x="7406490" y="1314434"/>
              <a:ext cx="1475084" cy="400110"/>
            </a:xfrm>
            <a:prstGeom prst="rect">
              <a:avLst/>
            </a:prstGeom>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进站信号机</a:t>
              </a:r>
              <a:endParaRPr lang="zh-CN" altLang="en-US" dirty="0"/>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2.6.4  </a:t>
            </a:r>
            <a:r>
              <a:rPr lang="zh-CN" altLang="en-US" sz="2800" b="1" dirty="0" smtClean="0">
                <a:solidFill>
                  <a:srgbClr val="0070C0"/>
                </a:solidFill>
                <a:latin typeface="微软雅黑" pitchFamily="34" charset="-122"/>
                <a:ea typeface="微软雅黑" pitchFamily="34" charset="-122"/>
                <a:sym typeface="Arial" pitchFamily="34" charset="0"/>
              </a:rPr>
              <a:t>应答器的设置原则</a:t>
            </a:r>
            <a:endParaRPr lang="zh-CN" altLang="en-US" sz="2800" dirty="0">
              <a:solidFill>
                <a:srgbClr val="0070C0"/>
              </a:solidFill>
            </a:endParaRPr>
          </a:p>
        </p:txBody>
      </p:sp>
      <p:grpSp>
        <p:nvGrpSpPr>
          <p:cNvPr id="3" name="组合 2"/>
          <p:cNvGrpSpPr/>
          <p:nvPr/>
        </p:nvGrpSpPr>
        <p:grpSpPr>
          <a:xfrm>
            <a:off x="1262822" y="1028682"/>
            <a:ext cx="9644066" cy="4114886"/>
            <a:chOff x="1262822" y="1314434"/>
            <a:chExt cx="9644066" cy="4114886"/>
          </a:xfrm>
        </p:grpSpPr>
        <p:sp>
          <p:nvSpPr>
            <p:cNvPr id="4" name="任意多边形 3"/>
            <p:cNvSpPr/>
            <p:nvPr/>
          </p:nvSpPr>
          <p:spPr>
            <a:xfrm>
              <a:off x="1716515" y="2889288"/>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矩形 4"/>
            <p:cNvSpPr/>
            <p:nvPr/>
          </p:nvSpPr>
          <p:spPr>
            <a:xfrm>
              <a:off x="4048904" y="3028946"/>
              <a:ext cx="4929222" cy="71438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303EB"/>
                  </a:solidFill>
                </a:rPr>
                <a:t>站台</a:t>
              </a:r>
              <a:endParaRPr lang="zh-CN" altLang="en-US" sz="3200" b="1" dirty="0">
                <a:solidFill>
                  <a:srgbClr val="0303EB"/>
                </a:solidFill>
              </a:endParaRPr>
            </a:p>
          </p:txBody>
        </p:sp>
        <p:sp>
          <p:nvSpPr>
            <p:cNvPr id="6" name="任意多边形 5"/>
            <p:cNvSpPr/>
            <p:nvPr/>
          </p:nvSpPr>
          <p:spPr>
            <a:xfrm>
              <a:off x="1691450" y="2171690"/>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任意多边形 6"/>
            <p:cNvSpPr/>
            <p:nvPr/>
          </p:nvSpPr>
          <p:spPr>
            <a:xfrm>
              <a:off x="1762888" y="3886202"/>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任意多边形 7"/>
            <p:cNvSpPr/>
            <p:nvPr/>
          </p:nvSpPr>
          <p:spPr>
            <a:xfrm>
              <a:off x="1762888" y="4672020"/>
              <a:ext cx="9144000" cy="0"/>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矩形 8"/>
            <p:cNvSpPr/>
            <p:nvPr/>
          </p:nvSpPr>
          <p:spPr>
            <a:xfrm>
              <a:off x="3048772" y="2457442"/>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48838" y="2457442"/>
              <a:ext cx="428628" cy="21431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978126" y="2457442"/>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478192" y="2457442"/>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24"/>
            <p:cNvGrpSpPr/>
            <p:nvPr/>
          </p:nvGrpSpPr>
          <p:grpSpPr>
            <a:xfrm>
              <a:off x="2465495" y="1814500"/>
              <a:ext cx="583277" cy="302055"/>
              <a:chOff x="2262954" y="2814632"/>
              <a:chExt cx="583277" cy="302055"/>
            </a:xfrm>
          </p:grpSpPr>
          <p:sp>
            <p:nvSpPr>
              <p:cNvPr id="50" name="椭圆 49"/>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21"/>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4" name="组合 25"/>
            <p:cNvGrpSpPr/>
            <p:nvPr/>
          </p:nvGrpSpPr>
          <p:grpSpPr>
            <a:xfrm>
              <a:off x="8192308" y="1814500"/>
              <a:ext cx="583277" cy="302055"/>
              <a:chOff x="2262954" y="2814632"/>
              <a:chExt cx="583277" cy="302055"/>
            </a:xfrm>
          </p:grpSpPr>
          <p:sp>
            <p:nvSpPr>
              <p:cNvPr id="47" name="椭圆 46"/>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5" name="任意多边形 14"/>
            <p:cNvSpPr/>
            <p:nvPr/>
          </p:nvSpPr>
          <p:spPr>
            <a:xfrm flipV="1">
              <a:off x="8978126" y="1743062"/>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任意多边形 15"/>
            <p:cNvSpPr/>
            <p:nvPr/>
          </p:nvSpPr>
          <p:spPr>
            <a:xfrm flipV="1">
              <a:off x="1477136" y="1671624"/>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9263878" y="1314434"/>
              <a:ext cx="697627" cy="400110"/>
            </a:xfrm>
            <a:prstGeom prst="rect">
              <a:avLst/>
            </a:prstGeom>
          </p:spPr>
          <p:txBody>
            <a:bodyPr wrap="none">
              <a:spAutoFit/>
            </a:bodyPr>
            <a:lstStyle/>
            <a:p>
              <a:r>
                <a:rPr lang="zh-CN" altLang="en-US" sz="2000" b="1" dirty="0" smtClean="0"/>
                <a:t>上行</a:t>
              </a:r>
              <a:endParaRPr lang="zh-CN" altLang="en-US" sz="2000" b="1" dirty="0"/>
            </a:p>
          </p:txBody>
        </p:sp>
        <p:sp>
          <p:nvSpPr>
            <p:cNvPr id="18" name="矩形 17"/>
            <p:cNvSpPr/>
            <p:nvPr/>
          </p:nvSpPr>
          <p:spPr>
            <a:xfrm>
              <a:off x="1834326" y="1314434"/>
              <a:ext cx="697627" cy="400110"/>
            </a:xfrm>
            <a:prstGeom prst="rect">
              <a:avLst/>
            </a:prstGeom>
          </p:spPr>
          <p:txBody>
            <a:bodyPr wrap="none">
              <a:spAutoFit/>
            </a:bodyPr>
            <a:lstStyle/>
            <a:p>
              <a:r>
                <a:rPr lang="zh-CN" altLang="en-US" sz="2000" b="1" dirty="0" smtClean="0"/>
                <a:t>上行</a:t>
              </a:r>
              <a:endParaRPr lang="zh-CN" altLang="en-US" sz="2000" b="1" dirty="0"/>
            </a:p>
          </p:txBody>
        </p:sp>
        <p:sp>
          <p:nvSpPr>
            <p:cNvPr id="19" name="矩形 18"/>
            <p:cNvSpPr/>
            <p:nvPr/>
          </p:nvSpPr>
          <p:spPr>
            <a:xfrm>
              <a:off x="1905764" y="4171954"/>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405830" y="4171954"/>
              <a:ext cx="428628" cy="21431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978126" y="4171954"/>
              <a:ext cx="428628" cy="21431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478192" y="4171954"/>
              <a:ext cx="428628" cy="2143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37"/>
            <p:cNvGrpSpPr/>
            <p:nvPr/>
          </p:nvGrpSpPr>
          <p:grpSpPr>
            <a:xfrm flipH="1">
              <a:off x="3465627" y="4727155"/>
              <a:ext cx="583277" cy="302055"/>
              <a:chOff x="2262954" y="2814632"/>
              <a:chExt cx="583277" cy="302055"/>
            </a:xfrm>
          </p:grpSpPr>
          <p:sp>
            <p:nvSpPr>
              <p:cNvPr id="44" name="椭圆 43"/>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4" name="组合 41"/>
            <p:cNvGrpSpPr/>
            <p:nvPr/>
          </p:nvGrpSpPr>
          <p:grpSpPr>
            <a:xfrm flipH="1">
              <a:off x="9966485" y="4727155"/>
              <a:ext cx="583277" cy="302055"/>
              <a:chOff x="2262954" y="2814632"/>
              <a:chExt cx="583277" cy="302055"/>
            </a:xfrm>
          </p:grpSpPr>
          <p:sp>
            <p:nvSpPr>
              <p:cNvPr id="41" name="椭圆 40"/>
              <p:cNvSpPr/>
              <p:nvPr/>
            </p:nvSpPr>
            <p:spPr>
              <a:xfrm>
                <a:off x="2262954" y="2814632"/>
                <a:ext cx="285752" cy="285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548706" y="281463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2846231" y="2833352"/>
                <a:ext cx="0" cy="283335"/>
              </a:xfrm>
              <a:custGeom>
                <a:avLst/>
                <a:gdLst>
                  <a:gd name="connsiteX0" fmla="*/ 0 w 0"/>
                  <a:gd name="connsiteY0" fmla="*/ 0 h 283335"/>
                  <a:gd name="connsiteX1" fmla="*/ 0 w 0"/>
                  <a:gd name="connsiteY1" fmla="*/ 283335 h 283335"/>
                </a:gdLst>
                <a:ahLst/>
                <a:cxnLst>
                  <a:cxn ang="0">
                    <a:pos x="connsiteX0" y="connsiteY0"/>
                  </a:cxn>
                  <a:cxn ang="0">
                    <a:pos x="connsiteX1" y="connsiteY1"/>
                  </a:cxn>
                </a:cxnLst>
                <a:rect l="l" t="t" r="r" b="b"/>
                <a:pathLst>
                  <a:path h="283335">
                    <a:moveTo>
                      <a:pt x="0" y="0"/>
                    </a:moveTo>
                    <a:lnTo>
                      <a:pt x="0" y="283335"/>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5" name="任意多边形 24"/>
            <p:cNvSpPr/>
            <p:nvPr/>
          </p:nvSpPr>
          <p:spPr>
            <a:xfrm flipH="1" flipV="1">
              <a:off x="8978126" y="5100648"/>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flipH="1" flipV="1">
              <a:off x="1548574" y="5172086"/>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矩形 26"/>
            <p:cNvSpPr/>
            <p:nvPr/>
          </p:nvSpPr>
          <p:spPr>
            <a:xfrm>
              <a:off x="9192440" y="4843414"/>
              <a:ext cx="700833" cy="400110"/>
            </a:xfrm>
            <a:prstGeom prst="rect">
              <a:avLst/>
            </a:prstGeom>
          </p:spPr>
          <p:txBody>
            <a:bodyPr wrap="none">
              <a:spAutoFit/>
            </a:bodyPr>
            <a:lstStyle/>
            <a:p>
              <a:r>
                <a:rPr lang="zh-CN" altLang="en-US" sz="2000" b="1" dirty="0" smtClean="0"/>
                <a:t>下行</a:t>
              </a:r>
              <a:endParaRPr lang="zh-CN" altLang="en-US" sz="2000" b="1" dirty="0"/>
            </a:p>
          </p:txBody>
        </p:sp>
        <p:sp>
          <p:nvSpPr>
            <p:cNvPr id="28" name="矩形 27"/>
            <p:cNvSpPr/>
            <p:nvPr/>
          </p:nvSpPr>
          <p:spPr>
            <a:xfrm>
              <a:off x="1834326" y="4886334"/>
              <a:ext cx="700833" cy="400110"/>
            </a:xfrm>
            <a:prstGeom prst="rect">
              <a:avLst/>
            </a:prstGeom>
          </p:spPr>
          <p:txBody>
            <a:bodyPr wrap="none">
              <a:spAutoFit/>
            </a:bodyPr>
            <a:lstStyle/>
            <a:p>
              <a:r>
                <a:rPr lang="zh-CN" altLang="en-US" sz="2000" b="1" dirty="0" smtClean="0"/>
                <a:t>下行</a:t>
              </a:r>
              <a:endParaRPr lang="zh-CN" altLang="en-US" sz="2000" b="1" dirty="0"/>
            </a:p>
          </p:txBody>
        </p:sp>
        <p:sp>
          <p:nvSpPr>
            <p:cNvPr id="29" name="矩形 28"/>
            <p:cNvSpPr/>
            <p:nvPr/>
          </p:nvSpPr>
          <p:spPr>
            <a:xfrm>
              <a:off x="9835382" y="2373862"/>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30" name="矩形 29"/>
            <p:cNvSpPr/>
            <p:nvPr/>
          </p:nvSpPr>
          <p:spPr>
            <a:xfrm>
              <a:off x="3906028" y="2373862"/>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31" name="矩形 30"/>
            <p:cNvSpPr/>
            <p:nvPr/>
          </p:nvSpPr>
          <p:spPr>
            <a:xfrm>
              <a:off x="8335184" y="4100516"/>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32" name="矩形 31"/>
            <p:cNvSpPr/>
            <p:nvPr/>
          </p:nvSpPr>
          <p:spPr>
            <a:xfrm>
              <a:off x="1262822" y="4100516"/>
              <a:ext cx="649537" cy="369332"/>
            </a:xfrm>
            <a:prstGeom prst="rect">
              <a:avLst/>
            </a:prstGeom>
          </p:spPr>
          <p:txBody>
            <a:bodyPr wrap="none">
              <a:spAutoFit/>
            </a:bodyPr>
            <a:lstStyle/>
            <a:p>
              <a:r>
                <a:rPr lang="zh-CN" altLang="en-US" sz="1800" b="1" dirty="0" smtClean="0"/>
                <a:t>有源</a:t>
              </a:r>
              <a:endParaRPr lang="zh-CN" altLang="en-US" sz="1800" b="1" dirty="0"/>
            </a:p>
          </p:txBody>
        </p:sp>
        <p:sp>
          <p:nvSpPr>
            <p:cNvPr id="33" name="矩形 32"/>
            <p:cNvSpPr/>
            <p:nvPr/>
          </p:nvSpPr>
          <p:spPr>
            <a:xfrm>
              <a:off x="8335184" y="2386004"/>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34" name="矩形 33"/>
            <p:cNvSpPr/>
            <p:nvPr/>
          </p:nvSpPr>
          <p:spPr>
            <a:xfrm>
              <a:off x="9835382" y="4100516"/>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35" name="矩形 34"/>
            <p:cNvSpPr/>
            <p:nvPr/>
          </p:nvSpPr>
          <p:spPr>
            <a:xfrm>
              <a:off x="2405830" y="2386004"/>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36" name="矩形 35"/>
            <p:cNvSpPr/>
            <p:nvPr/>
          </p:nvSpPr>
          <p:spPr>
            <a:xfrm>
              <a:off x="2834458" y="4100516"/>
              <a:ext cx="649537" cy="369332"/>
            </a:xfrm>
            <a:prstGeom prst="rect">
              <a:avLst/>
            </a:prstGeom>
          </p:spPr>
          <p:txBody>
            <a:bodyPr wrap="none">
              <a:spAutoFit/>
            </a:bodyPr>
            <a:lstStyle/>
            <a:p>
              <a:r>
                <a:rPr lang="zh-CN" altLang="en-US" sz="1800" b="1" dirty="0" smtClean="0"/>
                <a:t>无源</a:t>
              </a:r>
              <a:endParaRPr lang="zh-CN" altLang="en-US" sz="1800" b="1" dirty="0"/>
            </a:p>
          </p:txBody>
        </p:sp>
        <p:sp>
          <p:nvSpPr>
            <p:cNvPr id="37" name="矩形 36"/>
            <p:cNvSpPr/>
            <p:nvPr/>
          </p:nvSpPr>
          <p:spPr>
            <a:xfrm>
              <a:off x="2334392" y="2100252"/>
              <a:ext cx="2286016" cy="857256"/>
            </a:xfrm>
            <a:prstGeom prst="rect">
              <a:avLst/>
            </a:prstGeom>
            <a:noFill/>
            <a:ln>
              <a:solidFill>
                <a:srgbClr val="0303E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406622" y="3814764"/>
              <a:ext cx="2357454" cy="928694"/>
            </a:xfrm>
            <a:prstGeom prst="rect">
              <a:avLst/>
            </a:prstGeom>
            <a:noFill/>
            <a:ln>
              <a:solidFill>
                <a:srgbClr val="0303E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905896" y="5029210"/>
              <a:ext cx="1475084" cy="400110"/>
            </a:xfrm>
            <a:prstGeom prst="rect">
              <a:avLst/>
            </a:prstGeom>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进站信号机</a:t>
              </a:r>
              <a:endParaRPr lang="zh-CN" altLang="en-US" dirty="0"/>
            </a:p>
          </p:txBody>
        </p:sp>
        <p:sp>
          <p:nvSpPr>
            <p:cNvPr id="40" name="矩形 39"/>
            <p:cNvSpPr/>
            <p:nvPr/>
          </p:nvSpPr>
          <p:spPr>
            <a:xfrm>
              <a:off x="7406490" y="1314434"/>
              <a:ext cx="1475084" cy="400110"/>
            </a:xfrm>
            <a:prstGeom prst="rect">
              <a:avLst/>
            </a:prstGeom>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进站信号机</a:t>
              </a:r>
              <a:endParaRPr lang="zh-CN" altLang="en-US" dirty="0"/>
            </a:p>
          </p:txBody>
        </p:sp>
      </p:grpSp>
      <p:sp>
        <p:nvSpPr>
          <p:cNvPr id="53" name="矩形 52"/>
          <p:cNvSpPr/>
          <p:nvPr/>
        </p:nvSpPr>
        <p:spPr>
          <a:xfrm>
            <a:off x="2191516" y="5261908"/>
            <a:ext cx="6643734" cy="1938992"/>
          </a:xfrm>
          <a:prstGeom prst="rect">
            <a:avLst/>
          </a:prstGeom>
          <a:solidFill>
            <a:schemeClr val="bg1">
              <a:lumMod val="85000"/>
            </a:schemeClr>
          </a:solidFill>
        </p:spPr>
        <p:txBody>
          <a:bodyPr wrap="square">
            <a:spAutoFit/>
          </a:bodyPr>
          <a:lstStyle/>
          <a:p>
            <a:pPr lvl="0" indent="261938" defTabSz="914400" eaLnBrk="0" fontAlgn="base" hangingPunct="0">
              <a:lnSpc>
                <a:spcPct val="150000"/>
              </a:lnSpc>
              <a:spcBef>
                <a:spcPct val="0"/>
              </a:spcBef>
              <a:spcAft>
                <a:spcPct val="0"/>
              </a:spcAft>
              <a:tabLst>
                <a:tab pos="457200" algn="l"/>
              </a:tabLst>
            </a:pPr>
            <a:r>
              <a:rPr lang="zh-CN" altLang="en-US" sz="2000" b="1" dirty="0" smtClean="0">
                <a:latin typeface="Calibri" pitchFamily="34" charset="0"/>
                <a:ea typeface="宋体" pitchFamily="2" charset="-122"/>
                <a:cs typeface="Times New Roman" pitchFamily="18" charset="0"/>
              </a:rPr>
              <a:t>车站出站口：</a:t>
            </a:r>
            <a:endParaRPr lang="en-US" altLang="zh-CN" sz="2000" b="1" dirty="0" smtClean="0">
              <a:latin typeface="Calibri" pitchFamily="34" charset="0"/>
              <a:ea typeface="宋体" pitchFamily="2" charset="-122"/>
              <a:cs typeface="Times New Roman" pitchFamily="18" charset="0"/>
            </a:endParaRPr>
          </a:p>
          <a:p>
            <a:pPr lvl="0" indent="261938" defTabSz="914400" eaLnBrk="0" fontAlgn="base" hangingPunct="0">
              <a:lnSpc>
                <a:spcPct val="150000"/>
              </a:lnSpc>
              <a:spcBef>
                <a:spcPct val="0"/>
              </a:spcBef>
              <a:spcAft>
                <a:spcPct val="0"/>
              </a:spcAft>
              <a:buFont typeface="+mj-ea"/>
              <a:buAutoNum type="circleNumDbPlain"/>
              <a:tabLst>
                <a:tab pos="457200" algn="l"/>
              </a:tabLst>
            </a:pPr>
            <a:r>
              <a:rPr lang="zh-CN" altLang="en-US" sz="2000" b="1" dirty="0" smtClean="0">
                <a:latin typeface="Calibri" pitchFamily="34" charset="0"/>
                <a:ea typeface="宋体" pitchFamily="2" charset="-122"/>
                <a:cs typeface="Times New Roman" pitchFamily="18" charset="0"/>
              </a:rPr>
              <a:t>无源应答器提供前方一定距离内的线路参数等信息；</a:t>
            </a:r>
            <a:endParaRPr lang="en-US" altLang="zh-CN" sz="2000" b="1" dirty="0" smtClean="0">
              <a:latin typeface="Calibri" pitchFamily="34" charset="0"/>
              <a:ea typeface="宋体" pitchFamily="2" charset="-122"/>
              <a:cs typeface="Times New Roman" pitchFamily="18" charset="0"/>
            </a:endParaRPr>
          </a:p>
          <a:p>
            <a:pPr lvl="0" indent="261938" defTabSz="914400" eaLnBrk="0" fontAlgn="base" hangingPunct="0">
              <a:lnSpc>
                <a:spcPct val="150000"/>
              </a:lnSpc>
              <a:spcBef>
                <a:spcPct val="0"/>
              </a:spcBef>
              <a:spcAft>
                <a:spcPct val="0"/>
              </a:spcAft>
              <a:buFont typeface="+mj-ea"/>
              <a:buAutoNum type="circleNumDbPlain"/>
              <a:tabLst>
                <a:tab pos="457200" algn="l"/>
              </a:tabLst>
            </a:pPr>
            <a:r>
              <a:rPr lang="zh-CN" altLang="en-US" sz="2000" b="1" dirty="0" smtClean="0">
                <a:latin typeface="Calibri" pitchFamily="34" charset="0"/>
                <a:ea typeface="宋体" pitchFamily="2" charset="-122"/>
                <a:cs typeface="Times New Roman" pitchFamily="18" charset="0"/>
              </a:rPr>
              <a:t>有源应答器提供前方一定距离内的临时限速等信息。</a:t>
            </a:r>
            <a:endParaRPr lang="en-US" altLang="zh-CN" sz="2000" b="1" dirty="0" smtClean="0">
              <a:latin typeface="Calibri" pitchFamily="34" charset="0"/>
              <a:ea typeface="宋体" pitchFamily="2" charset="-122"/>
              <a:cs typeface="Times New Roman" pitchFamily="18" charset="0"/>
            </a:endParaRPr>
          </a:p>
          <a:p>
            <a:pPr lvl="0" indent="261938" defTabSz="914400" eaLnBrk="0" fontAlgn="base" hangingPunct="0">
              <a:lnSpc>
                <a:spcPct val="150000"/>
              </a:lnSpc>
              <a:spcBef>
                <a:spcPct val="0"/>
              </a:spcBef>
              <a:spcAft>
                <a:spcPct val="0"/>
              </a:spcAft>
              <a:buFont typeface="+mj-ea"/>
              <a:buAutoNum type="circleNumDbPlain"/>
              <a:tabLst>
                <a:tab pos="457200" algn="l"/>
              </a:tabLst>
            </a:pPr>
            <a:r>
              <a:rPr lang="zh-CN" altLang="en-US" sz="2000" b="1" dirty="0" smtClean="0">
                <a:latin typeface="Calibri" pitchFamily="34" charset="0"/>
                <a:ea typeface="宋体" pitchFamily="2" charset="-122"/>
                <a:cs typeface="Times New Roman" pitchFamily="18" charset="0"/>
              </a:rPr>
              <a:t>出站信号机处（含股道）原则上不设置应答器。</a:t>
            </a:r>
            <a:endParaRPr lang="zh-CN" altLang="en-US" sz="2000" b="1" dirty="0" smtClean="0">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2.6.4  </a:t>
            </a:r>
            <a:r>
              <a:rPr lang="zh-CN" altLang="en-US" sz="2800" b="1" dirty="0" smtClean="0">
                <a:solidFill>
                  <a:srgbClr val="0070C0"/>
                </a:solidFill>
                <a:latin typeface="微软雅黑" pitchFamily="34" charset="-122"/>
                <a:ea typeface="微软雅黑" pitchFamily="34" charset="-122"/>
                <a:sym typeface="Arial" pitchFamily="34" charset="0"/>
              </a:rPr>
              <a:t>应答器的设置原则</a:t>
            </a:r>
            <a:endParaRPr lang="zh-CN" altLang="en-US" sz="2800" dirty="0">
              <a:solidFill>
                <a:srgbClr val="0070C0"/>
              </a:solidFill>
            </a:endParaRPr>
          </a:p>
        </p:txBody>
      </p:sp>
      <p:sp>
        <p:nvSpPr>
          <p:cNvPr id="26625" name="Rectangle 1"/>
          <p:cNvSpPr>
            <a:spLocks noChangeArrowheads="1"/>
          </p:cNvSpPr>
          <p:nvPr/>
        </p:nvSpPr>
        <p:spPr bwMode="auto">
          <a:xfrm>
            <a:off x="548442" y="1600186"/>
            <a:ext cx="1128720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r>
              <a:rPr kumimoji="0" 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区间间隔</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5km</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设置一个无源应答器分别提供正向前方一定距离内的线路参数及定位信息，原则上设置在闭塞分区分界处。 </a:t>
            </a:r>
            <a:endPar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根据需要可设置特殊用途的无源应答器（如</a:t>
            </a:r>
            <a:r>
              <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CTCS</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级间转换等）。</a:t>
            </a:r>
            <a:endPar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r>
              <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ATP</a:t>
            </a:r>
            <a:r>
              <a:rPr kumimoji="0" lang="zh-CN" altLang="en-US"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车载设备可通过成对的应答器识别运行方向。</a:t>
            </a:r>
            <a:endParaRPr kumimoji="0" lang="en-US" altLang="zh-CN" sz="24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1938" algn="l" defTabSz="914400" rtl="0" eaLnBrk="0" fontAlgn="base" latinLnBrk="0" hangingPunct="0">
              <a:lnSpc>
                <a:spcPct val="150000"/>
              </a:lnSpc>
              <a:spcBef>
                <a:spcPct val="0"/>
              </a:spcBef>
              <a:spcAft>
                <a:spcPct val="0"/>
              </a:spcAft>
              <a:buClrTx/>
              <a:buSzTx/>
              <a:buFont typeface="+mj-lt"/>
              <a:buAutoNum type="arabicPeriod" startAt="3"/>
              <a:tabLst>
                <a:tab pos="457200" algn="l"/>
              </a:tabLs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应答器的正线线路参数应交叉覆盖，实现信息冗余。 </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2.6.5 </a:t>
            </a:r>
            <a:r>
              <a:rPr lang="zh-CN" altLang="en-US" sz="2800" b="1" dirty="0" smtClean="0">
                <a:solidFill>
                  <a:srgbClr val="0070C0"/>
                </a:solidFill>
                <a:latin typeface="微软雅黑" pitchFamily="34" charset="-122"/>
                <a:ea typeface="微软雅黑" pitchFamily="34" charset="-122"/>
                <a:sym typeface="Arial" pitchFamily="34" charset="0"/>
              </a:rPr>
              <a:t>应答器传送的信息</a:t>
            </a:r>
            <a:endParaRPr lang="zh-CN" altLang="en-US" sz="2800" dirty="0">
              <a:solidFill>
                <a:srgbClr val="0070C0"/>
              </a:solidFill>
            </a:endParaRPr>
          </a:p>
        </p:txBody>
      </p:sp>
      <p:sp>
        <p:nvSpPr>
          <p:cNvPr id="7" name="椭圆 6"/>
          <p:cNvSpPr/>
          <p:nvPr/>
        </p:nvSpPr>
        <p:spPr>
          <a:xfrm>
            <a:off x="4906160" y="3171822"/>
            <a:ext cx="1357322" cy="1285884"/>
          </a:xfrm>
          <a:prstGeom prst="ellipse">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303EB"/>
                </a:solidFill>
              </a:rPr>
              <a:t>应答器传送的信息</a:t>
            </a:r>
            <a:endParaRPr lang="zh-CN" altLang="en-US" sz="2000" b="1" dirty="0">
              <a:solidFill>
                <a:srgbClr val="0303EB"/>
              </a:solidFill>
            </a:endParaRPr>
          </a:p>
        </p:txBody>
      </p:sp>
      <p:sp>
        <p:nvSpPr>
          <p:cNvPr id="8" name="椭圆 7"/>
          <p:cNvSpPr/>
          <p:nvPr/>
        </p:nvSpPr>
        <p:spPr>
          <a:xfrm>
            <a:off x="3191648" y="2100252"/>
            <a:ext cx="1428760" cy="928694"/>
          </a:xfrm>
          <a:prstGeom prst="ellipse">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prstClr val="black"/>
                </a:solidFill>
                <a:latin typeface="Calibri" pitchFamily="34" charset="0"/>
                <a:ea typeface="宋体" pitchFamily="2" charset="-122"/>
                <a:cs typeface="Times New Roman" pitchFamily="18" charset="0"/>
              </a:rPr>
              <a:t>线路基本参数</a:t>
            </a:r>
            <a:endParaRPr lang="zh-CN" altLang="en-US" sz="2000" dirty="0"/>
          </a:p>
        </p:txBody>
      </p:sp>
      <p:sp>
        <p:nvSpPr>
          <p:cNvPr id="9" name="椭圆 8"/>
          <p:cNvSpPr/>
          <p:nvPr/>
        </p:nvSpPr>
        <p:spPr>
          <a:xfrm>
            <a:off x="1977202" y="1385872"/>
            <a:ext cx="1071570" cy="928694"/>
          </a:xfrm>
          <a:prstGeom prst="ellipse">
            <a:avLst/>
          </a:prstGeom>
          <a:gradFill>
            <a:gsLst>
              <a:gs pos="0">
                <a:schemeClr val="accent2">
                  <a:lumMod val="60000"/>
                  <a:lumOff val="40000"/>
                </a:schemeClr>
              </a:gs>
              <a:gs pos="10000">
                <a:schemeClr val="accent2">
                  <a:lumMod val="20000"/>
                  <a:lumOff val="80000"/>
                </a:schemeClr>
              </a:gs>
              <a:gs pos="100000">
                <a:schemeClr val="bg1"/>
              </a:gs>
            </a:gsLst>
            <a:lin ang="5400000" scaled="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prstClr val="black"/>
                </a:solidFill>
                <a:latin typeface="Calibri" pitchFamily="34" charset="0"/>
                <a:ea typeface="宋体" pitchFamily="2" charset="-122"/>
                <a:cs typeface="Times New Roman" pitchFamily="18" charset="0"/>
              </a:rPr>
              <a:t>线路坡度</a:t>
            </a:r>
            <a:endParaRPr lang="zh-CN" altLang="en-US" sz="1800" dirty="0"/>
          </a:p>
        </p:txBody>
      </p:sp>
      <p:sp>
        <p:nvSpPr>
          <p:cNvPr id="10" name="椭圆 9"/>
          <p:cNvSpPr/>
          <p:nvPr/>
        </p:nvSpPr>
        <p:spPr>
          <a:xfrm>
            <a:off x="3191648" y="957244"/>
            <a:ext cx="1000132" cy="928694"/>
          </a:xfrm>
          <a:prstGeom prst="ellipse">
            <a:avLst/>
          </a:prstGeom>
          <a:gradFill>
            <a:gsLst>
              <a:gs pos="0">
                <a:schemeClr val="accent2">
                  <a:lumMod val="60000"/>
                  <a:lumOff val="40000"/>
                </a:schemeClr>
              </a:gs>
              <a:gs pos="10000">
                <a:schemeClr val="accent2">
                  <a:lumMod val="20000"/>
                  <a:lumOff val="80000"/>
                </a:schemeClr>
              </a:gs>
              <a:gs pos="100000">
                <a:schemeClr val="bg1"/>
              </a:gs>
            </a:gsLst>
            <a:lin ang="5400000" scaled="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prstClr val="black"/>
                </a:solidFill>
                <a:latin typeface="Calibri" pitchFamily="34" charset="0"/>
                <a:ea typeface="宋体" pitchFamily="2" charset="-122"/>
                <a:cs typeface="Times New Roman" pitchFamily="18" charset="0"/>
              </a:rPr>
              <a:t>轨道区段</a:t>
            </a:r>
            <a:endParaRPr lang="zh-CN" altLang="en-US" sz="1800" dirty="0"/>
          </a:p>
        </p:txBody>
      </p:sp>
      <p:sp>
        <p:nvSpPr>
          <p:cNvPr id="11" name="任意多边形 10"/>
          <p:cNvSpPr/>
          <p:nvPr/>
        </p:nvSpPr>
        <p:spPr>
          <a:xfrm>
            <a:off x="4365938" y="2923504"/>
            <a:ext cx="643944" cy="502276"/>
          </a:xfrm>
          <a:custGeom>
            <a:avLst/>
            <a:gdLst>
              <a:gd name="connsiteX0" fmla="*/ 643944 w 643944"/>
              <a:gd name="connsiteY0" fmla="*/ 502276 h 502276"/>
              <a:gd name="connsiteX1" fmla="*/ 399245 w 643944"/>
              <a:gd name="connsiteY1" fmla="*/ 115910 h 502276"/>
              <a:gd name="connsiteX2" fmla="*/ 0 w 643944"/>
              <a:gd name="connsiteY2" fmla="*/ 0 h 502276"/>
            </a:gdLst>
            <a:ahLst/>
            <a:cxnLst>
              <a:cxn ang="0">
                <a:pos x="connsiteX0" y="connsiteY0"/>
              </a:cxn>
              <a:cxn ang="0">
                <a:pos x="connsiteX1" y="connsiteY1"/>
              </a:cxn>
              <a:cxn ang="0">
                <a:pos x="connsiteX2" y="connsiteY2"/>
              </a:cxn>
            </a:cxnLst>
            <a:rect l="l" t="t" r="r" b="b"/>
            <a:pathLst>
              <a:path w="643944" h="502276">
                <a:moveTo>
                  <a:pt x="643944" y="502276"/>
                </a:moveTo>
                <a:cubicBezTo>
                  <a:pt x="575256" y="350949"/>
                  <a:pt x="506569" y="199623"/>
                  <a:pt x="399245" y="115910"/>
                </a:cubicBezTo>
                <a:cubicBezTo>
                  <a:pt x="291921" y="32197"/>
                  <a:pt x="145960" y="16098"/>
                  <a:pt x="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2781837" y="2279561"/>
            <a:ext cx="540912" cy="133081"/>
          </a:xfrm>
          <a:custGeom>
            <a:avLst/>
            <a:gdLst>
              <a:gd name="connsiteX0" fmla="*/ 540912 w 540912"/>
              <a:gd name="connsiteY0" fmla="*/ 25757 h 133081"/>
              <a:gd name="connsiteX1" fmla="*/ 154546 w 540912"/>
              <a:gd name="connsiteY1" fmla="*/ 128788 h 133081"/>
              <a:gd name="connsiteX2" fmla="*/ 0 w 540912"/>
              <a:gd name="connsiteY2" fmla="*/ 0 h 133081"/>
            </a:gdLst>
            <a:ahLst/>
            <a:cxnLst>
              <a:cxn ang="0">
                <a:pos x="connsiteX0" y="connsiteY0"/>
              </a:cxn>
              <a:cxn ang="0">
                <a:pos x="connsiteX1" y="connsiteY1"/>
              </a:cxn>
              <a:cxn ang="0">
                <a:pos x="connsiteX2" y="connsiteY2"/>
              </a:cxn>
            </a:cxnLst>
            <a:rect l="l" t="t" r="r" b="b"/>
            <a:pathLst>
              <a:path w="540912" h="133081">
                <a:moveTo>
                  <a:pt x="540912" y="25757"/>
                </a:moveTo>
                <a:cubicBezTo>
                  <a:pt x="392805" y="79419"/>
                  <a:pt x="244698" y="133081"/>
                  <a:pt x="154546" y="128788"/>
                </a:cubicBezTo>
                <a:cubicBezTo>
                  <a:pt x="64394" y="124495"/>
                  <a:pt x="32197" y="62247"/>
                  <a:pt x="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3228304" y="1751527"/>
            <a:ext cx="364902" cy="399245"/>
          </a:xfrm>
          <a:custGeom>
            <a:avLst/>
            <a:gdLst>
              <a:gd name="connsiteX0" fmla="*/ 364902 w 364902"/>
              <a:gd name="connsiteY0" fmla="*/ 399245 h 399245"/>
              <a:gd name="connsiteX1" fmla="*/ 42930 w 364902"/>
              <a:gd name="connsiteY1" fmla="*/ 296214 h 399245"/>
              <a:gd name="connsiteX2" fmla="*/ 107324 w 364902"/>
              <a:gd name="connsiteY2" fmla="*/ 0 h 399245"/>
            </a:gdLst>
            <a:ahLst/>
            <a:cxnLst>
              <a:cxn ang="0">
                <a:pos x="connsiteX0" y="connsiteY0"/>
              </a:cxn>
              <a:cxn ang="0">
                <a:pos x="connsiteX1" y="connsiteY1"/>
              </a:cxn>
              <a:cxn ang="0">
                <a:pos x="connsiteX2" y="connsiteY2"/>
              </a:cxn>
            </a:cxnLst>
            <a:rect l="l" t="t" r="r" b="b"/>
            <a:pathLst>
              <a:path w="364902" h="399245">
                <a:moveTo>
                  <a:pt x="364902" y="399245"/>
                </a:moveTo>
                <a:cubicBezTo>
                  <a:pt x="225381" y="381000"/>
                  <a:pt x="85860" y="362755"/>
                  <a:pt x="42930" y="296214"/>
                </a:cubicBezTo>
                <a:cubicBezTo>
                  <a:pt x="0" y="229673"/>
                  <a:pt x="53662" y="114836"/>
                  <a:pt x="107324"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椭圆 15"/>
          <p:cNvSpPr/>
          <p:nvPr/>
        </p:nvSpPr>
        <p:spPr>
          <a:xfrm>
            <a:off x="5049036" y="1957376"/>
            <a:ext cx="1428760" cy="928694"/>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latin typeface="Calibri" pitchFamily="34" charset="0"/>
                <a:ea typeface="宋体" pitchFamily="2" charset="-122"/>
                <a:cs typeface="Times New Roman" pitchFamily="18" charset="0"/>
              </a:rPr>
              <a:t>线路速度信息</a:t>
            </a:r>
            <a:endParaRPr lang="zh-CN" altLang="en-US" sz="2000" dirty="0"/>
          </a:p>
        </p:txBody>
      </p:sp>
      <p:sp>
        <p:nvSpPr>
          <p:cNvPr id="18" name="椭圆 17"/>
          <p:cNvSpPr/>
          <p:nvPr/>
        </p:nvSpPr>
        <p:spPr>
          <a:xfrm>
            <a:off x="6192044" y="885806"/>
            <a:ext cx="1071570" cy="928694"/>
          </a:xfrm>
          <a:prstGeom prst="ellipse">
            <a:avLst/>
          </a:prstGeom>
          <a:gradFill flip="none" rotWithShape="1">
            <a:gsLst>
              <a:gs pos="0">
                <a:schemeClr val="accent3">
                  <a:lumMod val="75000"/>
                </a:schemeClr>
              </a:gs>
              <a:gs pos="10000">
                <a:schemeClr val="bg1"/>
              </a:gs>
              <a:gs pos="100000">
                <a:schemeClr val="accent3">
                  <a:lumMod val="20000"/>
                  <a:lumOff val="80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Calibri" pitchFamily="34" charset="0"/>
                <a:ea typeface="宋体" pitchFamily="2" charset="-122"/>
                <a:cs typeface="Times New Roman" pitchFamily="18" charset="0"/>
              </a:rPr>
              <a:t>列车最大允许速度</a:t>
            </a:r>
            <a:endParaRPr lang="zh-CN" altLang="en-US" sz="1400" dirty="0"/>
          </a:p>
        </p:txBody>
      </p:sp>
      <p:sp>
        <p:nvSpPr>
          <p:cNvPr id="20" name="任意多边形 19"/>
          <p:cNvSpPr/>
          <p:nvPr/>
        </p:nvSpPr>
        <p:spPr>
          <a:xfrm>
            <a:off x="5428445" y="2884868"/>
            <a:ext cx="199623" cy="270456"/>
          </a:xfrm>
          <a:custGeom>
            <a:avLst/>
            <a:gdLst>
              <a:gd name="connsiteX0" fmla="*/ 199623 w 199623"/>
              <a:gd name="connsiteY0" fmla="*/ 270456 h 270456"/>
              <a:gd name="connsiteX1" fmla="*/ 6440 w 199623"/>
              <a:gd name="connsiteY1" fmla="*/ 154546 h 270456"/>
              <a:gd name="connsiteX2" fmla="*/ 160986 w 199623"/>
              <a:gd name="connsiteY2" fmla="*/ 0 h 270456"/>
            </a:gdLst>
            <a:ahLst/>
            <a:cxnLst>
              <a:cxn ang="0">
                <a:pos x="connsiteX0" y="connsiteY0"/>
              </a:cxn>
              <a:cxn ang="0">
                <a:pos x="connsiteX1" y="connsiteY1"/>
              </a:cxn>
              <a:cxn ang="0">
                <a:pos x="connsiteX2" y="connsiteY2"/>
              </a:cxn>
            </a:cxnLst>
            <a:rect l="l" t="t" r="r" b="b"/>
            <a:pathLst>
              <a:path w="199623" h="270456">
                <a:moveTo>
                  <a:pt x="199623" y="270456"/>
                </a:moveTo>
                <a:cubicBezTo>
                  <a:pt x="106251" y="235039"/>
                  <a:pt x="12880" y="199622"/>
                  <a:pt x="6440" y="154546"/>
                </a:cubicBezTo>
                <a:cubicBezTo>
                  <a:pt x="0" y="109470"/>
                  <a:pt x="80493" y="54735"/>
                  <a:pt x="160986"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5406226" y="1743062"/>
            <a:ext cx="249745" cy="214527"/>
          </a:xfrm>
          <a:custGeom>
            <a:avLst/>
            <a:gdLst>
              <a:gd name="connsiteX0" fmla="*/ 90152 w 130934"/>
              <a:gd name="connsiteY0" fmla="*/ 180304 h 180304"/>
              <a:gd name="connsiteX1" fmla="*/ 115909 w 130934"/>
              <a:gd name="connsiteY1" fmla="*/ 38636 h 180304"/>
              <a:gd name="connsiteX2" fmla="*/ 0 w 130934"/>
              <a:gd name="connsiteY2" fmla="*/ 0 h 180304"/>
            </a:gdLst>
            <a:ahLst/>
            <a:cxnLst>
              <a:cxn ang="0">
                <a:pos x="connsiteX0" y="connsiteY0"/>
              </a:cxn>
              <a:cxn ang="0">
                <a:pos x="connsiteX1" y="connsiteY1"/>
              </a:cxn>
              <a:cxn ang="0">
                <a:pos x="connsiteX2" y="connsiteY2"/>
              </a:cxn>
            </a:cxnLst>
            <a:rect l="l" t="t" r="r" b="b"/>
            <a:pathLst>
              <a:path w="130934" h="180304">
                <a:moveTo>
                  <a:pt x="90152" y="180304"/>
                </a:moveTo>
                <a:cubicBezTo>
                  <a:pt x="110543" y="124495"/>
                  <a:pt x="130934" y="68687"/>
                  <a:pt x="115909" y="38636"/>
                </a:cubicBezTo>
                <a:cubicBezTo>
                  <a:pt x="100884" y="8585"/>
                  <a:pt x="50442" y="4292"/>
                  <a:pt x="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椭圆 16"/>
          <p:cNvSpPr/>
          <p:nvPr/>
        </p:nvSpPr>
        <p:spPr>
          <a:xfrm>
            <a:off x="4691846" y="885806"/>
            <a:ext cx="1071570" cy="928694"/>
          </a:xfrm>
          <a:prstGeom prst="ellipse">
            <a:avLst/>
          </a:prstGeom>
          <a:gradFill flip="none" rotWithShape="1">
            <a:gsLst>
              <a:gs pos="0">
                <a:schemeClr val="accent3">
                  <a:lumMod val="75000"/>
                </a:schemeClr>
              </a:gs>
              <a:gs pos="10000">
                <a:schemeClr val="bg1"/>
              </a:gs>
              <a:gs pos="100000">
                <a:schemeClr val="accent3">
                  <a:lumMod val="20000"/>
                  <a:lumOff val="80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Calibri" pitchFamily="34" charset="0"/>
                <a:ea typeface="宋体" pitchFamily="2" charset="-122"/>
                <a:cs typeface="Times New Roman" pitchFamily="18" charset="0"/>
              </a:rPr>
              <a:t>线路最大允许速度</a:t>
            </a:r>
            <a:endParaRPr lang="zh-CN" altLang="en-US" sz="1400" dirty="0"/>
          </a:p>
        </p:txBody>
      </p:sp>
      <p:sp>
        <p:nvSpPr>
          <p:cNvPr id="22" name="任意多边形 21"/>
          <p:cNvSpPr/>
          <p:nvPr/>
        </p:nvSpPr>
        <p:spPr>
          <a:xfrm>
            <a:off x="5937161" y="1609859"/>
            <a:ext cx="386366" cy="373487"/>
          </a:xfrm>
          <a:custGeom>
            <a:avLst/>
            <a:gdLst>
              <a:gd name="connsiteX0" fmla="*/ 77273 w 386366"/>
              <a:gd name="connsiteY0" fmla="*/ 373487 h 373487"/>
              <a:gd name="connsiteX1" fmla="*/ 51515 w 386366"/>
              <a:gd name="connsiteY1" fmla="*/ 154547 h 373487"/>
              <a:gd name="connsiteX2" fmla="*/ 386366 w 386366"/>
              <a:gd name="connsiteY2" fmla="*/ 0 h 373487"/>
            </a:gdLst>
            <a:ahLst/>
            <a:cxnLst>
              <a:cxn ang="0">
                <a:pos x="connsiteX0" y="connsiteY0"/>
              </a:cxn>
              <a:cxn ang="0">
                <a:pos x="connsiteX1" y="connsiteY1"/>
              </a:cxn>
              <a:cxn ang="0">
                <a:pos x="connsiteX2" y="connsiteY2"/>
              </a:cxn>
            </a:cxnLst>
            <a:rect l="l" t="t" r="r" b="b"/>
            <a:pathLst>
              <a:path w="386366" h="373487">
                <a:moveTo>
                  <a:pt x="77273" y="373487"/>
                </a:moveTo>
                <a:cubicBezTo>
                  <a:pt x="38636" y="295141"/>
                  <a:pt x="0" y="216795"/>
                  <a:pt x="51515" y="154547"/>
                </a:cubicBezTo>
                <a:cubicBezTo>
                  <a:pt x="103031" y="92299"/>
                  <a:pt x="244698" y="46149"/>
                  <a:pt x="386366"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椭圆 22"/>
          <p:cNvSpPr/>
          <p:nvPr/>
        </p:nvSpPr>
        <p:spPr>
          <a:xfrm>
            <a:off x="6477796" y="2743194"/>
            <a:ext cx="1428760" cy="928694"/>
          </a:xfrm>
          <a:prstGeom prst="ellipse">
            <a:avLst/>
          </a:prstGeom>
          <a:solidFill>
            <a:schemeClr val="bg1"/>
          </a:solidFill>
          <a:ln w="28575">
            <a:solidFill>
              <a:srgbClr val="FE9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latin typeface="Calibri" pitchFamily="34" charset="0"/>
                <a:ea typeface="宋体" pitchFamily="2" charset="-122"/>
                <a:cs typeface="Times New Roman" pitchFamily="18" charset="0"/>
              </a:rPr>
              <a:t>临时限速信息</a:t>
            </a:r>
            <a:endParaRPr lang="zh-CN" altLang="en-US" sz="2000" dirty="0"/>
          </a:p>
        </p:txBody>
      </p:sp>
      <p:sp>
        <p:nvSpPr>
          <p:cNvPr id="24" name="任意多边形 23"/>
          <p:cNvSpPr/>
          <p:nvPr/>
        </p:nvSpPr>
        <p:spPr>
          <a:xfrm>
            <a:off x="6065949" y="3144592"/>
            <a:ext cx="502276" cy="281188"/>
          </a:xfrm>
          <a:custGeom>
            <a:avLst/>
            <a:gdLst>
              <a:gd name="connsiteX0" fmla="*/ 0 w 502276"/>
              <a:gd name="connsiteY0" fmla="*/ 216794 h 281188"/>
              <a:gd name="connsiteX1" fmla="*/ 180305 w 502276"/>
              <a:gd name="connsiteY1" fmla="*/ 10732 h 281188"/>
              <a:gd name="connsiteX2" fmla="*/ 502276 w 502276"/>
              <a:gd name="connsiteY2" fmla="*/ 281188 h 281188"/>
            </a:gdLst>
            <a:ahLst/>
            <a:cxnLst>
              <a:cxn ang="0">
                <a:pos x="connsiteX0" y="connsiteY0"/>
              </a:cxn>
              <a:cxn ang="0">
                <a:pos x="connsiteX1" y="connsiteY1"/>
              </a:cxn>
              <a:cxn ang="0">
                <a:pos x="connsiteX2" y="connsiteY2"/>
              </a:cxn>
            </a:cxnLst>
            <a:rect l="l" t="t" r="r" b="b"/>
            <a:pathLst>
              <a:path w="502276" h="281188">
                <a:moveTo>
                  <a:pt x="0" y="216794"/>
                </a:moveTo>
                <a:cubicBezTo>
                  <a:pt x="48296" y="108397"/>
                  <a:pt x="96592" y="0"/>
                  <a:pt x="180305" y="10732"/>
                </a:cubicBezTo>
                <a:cubicBezTo>
                  <a:pt x="264018" y="21464"/>
                  <a:pt x="383147" y="151326"/>
                  <a:pt x="502276" y="28118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nvSpPr>
        <p:spPr>
          <a:xfrm>
            <a:off x="6477796" y="3886202"/>
            <a:ext cx="1428760" cy="928694"/>
          </a:xfrm>
          <a:prstGeom prst="ellipse">
            <a:avLst/>
          </a:prstGeom>
          <a:solidFill>
            <a:schemeClr val="bg1"/>
          </a:solidFill>
          <a:ln w="28575">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latin typeface="Calibri" pitchFamily="34" charset="0"/>
                <a:ea typeface="宋体" pitchFamily="2" charset="-122"/>
                <a:cs typeface="Times New Roman" pitchFamily="18" charset="0"/>
              </a:rPr>
              <a:t>车站进路信息</a:t>
            </a:r>
            <a:endParaRPr lang="zh-CN" altLang="en-US" sz="2000" dirty="0"/>
          </a:p>
        </p:txBody>
      </p:sp>
      <p:sp>
        <p:nvSpPr>
          <p:cNvPr id="28" name="椭圆 27"/>
          <p:cNvSpPr/>
          <p:nvPr/>
        </p:nvSpPr>
        <p:spPr>
          <a:xfrm>
            <a:off x="8692374" y="3243260"/>
            <a:ext cx="1071570" cy="928694"/>
          </a:xfrm>
          <a:prstGeom prst="ellipse">
            <a:avLst/>
          </a:prstGeom>
          <a:gradFill flip="none" rotWithShape="1">
            <a:gsLst>
              <a:gs pos="100000">
                <a:srgbClr val="FF66FF"/>
              </a:gs>
              <a:gs pos="10000">
                <a:schemeClr val="bg1"/>
              </a:gs>
              <a:gs pos="100000">
                <a:srgbClr val="FFCCFF"/>
              </a:gs>
            </a:gsLst>
            <a:path path="circle">
              <a:fillToRect l="50000" t="50000" r="50000" b="50000"/>
            </a:path>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prstClr val="black"/>
                </a:solidFill>
                <a:latin typeface="Calibri" pitchFamily="34" charset="0"/>
                <a:ea typeface="宋体" pitchFamily="2" charset="-122"/>
                <a:cs typeface="Times New Roman" pitchFamily="18" charset="0"/>
              </a:rPr>
              <a:t>线路坡度</a:t>
            </a:r>
            <a:endParaRPr lang="zh-CN" altLang="en-US" sz="1800" dirty="0"/>
          </a:p>
        </p:txBody>
      </p:sp>
      <p:sp>
        <p:nvSpPr>
          <p:cNvPr id="29" name="椭圆 28"/>
          <p:cNvSpPr/>
          <p:nvPr/>
        </p:nvSpPr>
        <p:spPr>
          <a:xfrm>
            <a:off x="10121134" y="3886202"/>
            <a:ext cx="1071570" cy="928694"/>
          </a:xfrm>
          <a:prstGeom prst="ellipse">
            <a:avLst/>
          </a:prstGeom>
          <a:gradFill>
            <a:gsLst>
              <a:gs pos="100000">
                <a:srgbClr val="FF66FF"/>
              </a:gs>
              <a:gs pos="10000">
                <a:schemeClr val="bg1"/>
              </a:gs>
              <a:gs pos="100000">
                <a:srgbClr val="FFCCFF"/>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tx1"/>
                </a:solidFill>
                <a:latin typeface="Calibri" pitchFamily="34" charset="0"/>
                <a:ea typeface="宋体" pitchFamily="2" charset="-122"/>
                <a:cs typeface="Times New Roman" pitchFamily="18" charset="0"/>
              </a:rPr>
              <a:t>线路速度</a:t>
            </a:r>
            <a:endParaRPr lang="zh-CN" altLang="en-US" sz="1800" dirty="0"/>
          </a:p>
        </p:txBody>
      </p:sp>
      <p:sp>
        <p:nvSpPr>
          <p:cNvPr id="30" name="椭圆 29"/>
          <p:cNvSpPr/>
          <p:nvPr/>
        </p:nvSpPr>
        <p:spPr>
          <a:xfrm>
            <a:off x="9121002" y="4672020"/>
            <a:ext cx="1071570" cy="928694"/>
          </a:xfrm>
          <a:prstGeom prst="ellipse">
            <a:avLst/>
          </a:prstGeom>
          <a:gradFill>
            <a:gsLst>
              <a:gs pos="100000">
                <a:srgbClr val="FF66FF"/>
              </a:gs>
              <a:gs pos="10000">
                <a:schemeClr val="bg1"/>
              </a:gs>
              <a:gs pos="100000">
                <a:srgbClr val="FFCCFF"/>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prstClr val="black"/>
                </a:solidFill>
                <a:latin typeface="Calibri" pitchFamily="34" charset="0"/>
                <a:ea typeface="宋体" pitchFamily="2" charset="-122"/>
                <a:cs typeface="Times New Roman" pitchFamily="18" charset="0"/>
              </a:rPr>
              <a:t>轨道区段</a:t>
            </a:r>
            <a:endParaRPr lang="zh-CN" altLang="en-US" sz="1800" dirty="0"/>
          </a:p>
        </p:txBody>
      </p:sp>
      <p:sp>
        <p:nvSpPr>
          <p:cNvPr id="31" name="任意多边形 30"/>
          <p:cNvSpPr/>
          <p:nvPr/>
        </p:nvSpPr>
        <p:spPr>
          <a:xfrm>
            <a:off x="6207617" y="4018208"/>
            <a:ext cx="296214" cy="231820"/>
          </a:xfrm>
          <a:custGeom>
            <a:avLst/>
            <a:gdLst>
              <a:gd name="connsiteX0" fmla="*/ 0 w 296214"/>
              <a:gd name="connsiteY0" fmla="*/ 77274 h 231820"/>
              <a:gd name="connsiteX1" fmla="*/ 231820 w 296214"/>
              <a:gd name="connsiteY1" fmla="*/ 25758 h 231820"/>
              <a:gd name="connsiteX2" fmla="*/ 296214 w 296214"/>
              <a:gd name="connsiteY2" fmla="*/ 231820 h 231820"/>
            </a:gdLst>
            <a:ahLst/>
            <a:cxnLst>
              <a:cxn ang="0">
                <a:pos x="connsiteX0" y="connsiteY0"/>
              </a:cxn>
              <a:cxn ang="0">
                <a:pos x="connsiteX1" y="connsiteY1"/>
              </a:cxn>
              <a:cxn ang="0">
                <a:pos x="connsiteX2" y="connsiteY2"/>
              </a:cxn>
            </a:cxnLst>
            <a:rect l="l" t="t" r="r" b="b"/>
            <a:pathLst>
              <a:path w="296214" h="231820">
                <a:moveTo>
                  <a:pt x="0" y="77274"/>
                </a:moveTo>
                <a:cubicBezTo>
                  <a:pt x="91225" y="38637"/>
                  <a:pt x="182451" y="0"/>
                  <a:pt x="231820" y="25758"/>
                </a:cubicBezTo>
                <a:cubicBezTo>
                  <a:pt x="281189" y="51516"/>
                  <a:pt x="288701" y="141668"/>
                  <a:pt x="296214" y="23182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任意多边形 31"/>
          <p:cNvSpPr/>
          <p:nvPr/>
        </p:nvSpPr>
        <p:spPr>
          <a:xfrm>
            <a:off x="7843234" y="3775656"/>
            <a:ext cx="875763" cy="358462"/>
          </a:xfrm>
          <a:custGeom>
            <a:avLst/>
            <a:gdLst>
              <a:gd name="connsiteX0" fmla="*/ 0 w 875763"/>
              <a:gd name="connsiteY0" fmla="*/ 358462 h 358462"/>
              <a:gd name="connsiteX1" fmla="*/ 244698 w 875763"/>
              <a:gd name="connsiteY1" fmla="*/ 49369 h 358462"/>
              <a:gd name="connsiteX2" fmla="*/ 875763 w 875763"/>
              <a:gd name="connsiteY2" fmla="*/ 62248 h 358462"/>
            </a:gdLst>
            <a:ahLst/>
            <a:cxnLst>
              <a:cxn ang="0">
                <a:pos x="connsiteX0" y="connsiteY0"/>
              </a:cxn>
              <a:cxn ang="0">
                <a:pos x="connsiteX1" y="connsiteY1"/>
              </a:cxn>
              <a:cxn ang="0">
                <a:pos x="connsiteX2" y="connsiteY2"/>
              </a:cxn>
            </a:cxnLst>
            <a:rect l="l" t="t" r="r" b="b"/>
            <a:pathLst>
              <a:path w="875763" h="358462">
                <a:moveTo>
                  <a:pt x="0" y="358462"/>
                </a:moveTo>
                <a:cubicBezTo>
                  <a:pt x="49369" y="228600"/>
                  <a:pt x="98738" y="98738"/>
                  <a:pt x="244698" y="49369"/>
                </a:cubicBezTo>
                <a:cubicBezTo>
                  <a:pt x="390658" y="0"/>
                  <a:pt x="633210" y="31124"/>
                  <a:pt x="875763" y="6224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a:off x="7881870" y="4224270"/>
            <a:ext cx="2279561" cy="238259"/>
          </a:xfrm>
          <a:custGeom>
            <a:avLst/>
            <a:gdLst>
              <a:gd name="connsiteX0" fmla="*/ 0 w 2279561"/>
              <a:gd name="connsiteY0" fmla="*/ 64395 h 238259"/>
              <a:gd name="connsiteX1" fmla="*/ 824248 w 2279561"/>
              <a:gd name="connsiteY1" fmla="*/ 115910 h 238259"/>
              <a:gd name="connsiteX2" fmla="*/ 1700012 w 2279561"/>
              <a:gd name="connsiteY2" fmla="*/ 218941 h 238259"/>
              <a:gd name="connsiteX3" fmla="*/ 2279561 w 2279561"/>
              <a:gd name="connsiteY3" fmla="*/ 0 h 238259"/>
            </a:gdLst>
            <a:ahLst/>
            <a:cxnLst>
              <a:cxn ang="0">
                <a:pos x="connsiteX0" y="connsiteY0"/>
              </a:cxn>
              <a:cxn ang="0">
                <a:pos x="connsiteX1" y="connsiteY1"/>
              </a:cxn>
              <a:cxn ang="0">
                <a:pos x="connsiteX2" y="connsiteY2"/>
              </a:cxn>
              <a:cxn ang="0">
                <a:pos x="connsiteX3" y="connsiteY3"/>
              </a:cxn>
            </a:cxnLst>
            <a:rect l="l" t="t" r="r" b="b"/>
            <a:pathLst>
              <a:path w="2279561" h="238259">
                <a:moveTo>
                  <a:pt x="0" y="64395"/>
                </a:moveTo>
                <a:cubicBezTo>
                  <a:pt x="270456" y="77273"/>
                  <a:pt x="540913" y="90152"/>
                  <a:pt x="824248" y="115910"/>
                </a:cubicBezTo>
                <a:cubicBezTo>
                  <a:pt x="1107583" y="141668"/>
                  <a:pt x="1457460" y="238259"/>
                  <a:pt x="1700012" y="218941"/>
                </a:cubicBezTo>
                <a:cubicBezTo>
                  <a:pt x="1942564" y="199623"/>
                  <a:pt x="2111062" y="99811"/>
                  <a:pt x="2279561"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7894749" y="4456090"/>
            <a:ext cx="1262130" cy="798490"/>
          </a:xfrm>
          <a:custGeom>
            <a:avLst/>
            <a:gdLst>
              <a:gd name="connsiteX0" fmla="*/ 0 w 1262130"/>
              <a:gd name="connsiteY0" fmla="*/ 0 h 798490"/>
              <a:gd name="connsiteX1" fmla="*/ 592428 w 1262130"/>
              <a:gd name="connsiteY1" fmla="*/ 257578 h 798490"/>
              <a:gd name="connsiteX2" fmla="*/ 1262130 w 1262130"/>
              <a:gd name="connsiteY2" fmla="*/ 798490 h 798490"/>
            </a:gdLst>
            <a:ahLst/>
            <a:cxnLst>
              <a:cxn ang="0">
                <a:pos x="connsiteX0" y="connsiteY0"/>
              </a:cxn>
              <a:cxn ang="0">
                <a:pos x="connsiteX1" y="connsiteY1"/>
              </a:cxn>
              <a:cxn ang="0">
                <a:pos x="connsiteX2" y="connsiteY2"/>
              </a:cxn>
            </a:cxnLst>
            <a:rect l="l" t="t" r="r" b="b"/>
            <a:pathLst>
              <a:path w="1262130" h="798490">
                <a:moveTo>
                  <a:pt x="0" y="0"/>
                </a:moveTo>
                <a:cubicBezTo>
                  <a:pt x="191036" y="62248"/>
                  <a:pt x="382073" y="124496"/>
                  <a:pt x="592428" y="257578"/>
                </a:cubicBezTo>
                <a:cubicBezTo>
                  <a:pt x="802783" y="390660"/>
                  <a:pt x="1032456" y="594575"/>
                  <a:pt x="1262130" y="79849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椭圆 35"/>
          <p:cNvSpPr/>
          <p:nvPr/>
        </p:nvSpPr>
        <p:spPr>
          <a:xfrm>
            <a:off x="3691714" y="4672020"/>
            <a:ext cx="1428760" cy="928694"/>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solidFill>
                  <a:schemeClr val="tx1"/>
                </a:solidFill>
                <a:latin typeface="Calibri" pitchFamily="34" charset="0"/>
                <a:ea typeface="宋体" pitchFamily="2" charset="-122"/>
                <a:cs typeface="Times New Roman" pitchFamily="18" charset="0"/>
              </a:rPr>
              <a:t>道岔信息</a:t>
            </a:r>
            <a:endParaRPr lang="zh-CN" altLang="en-US" sz="1600" dirty="0"/>
          </a:p>
        </p:txBody>
      </p:sp>
      <p:sp>
        <p:nvSpPr>
          <p:cNvPr id="38" name="椭圆 37"/>
          <p:cNvSpPr/>
          <p:nvPr/>
        </p:nvSpPr>
        <p:spPr>
          <a:xfrm>
            <a:off x="2834458" y="3529012"/>
            <a:ext cx="1357322" cy="928694"/>
          </a:xfrm>
          <a:prstGeom prst="ellipse">
            <a:avLst/>
          </a:prstGeom>
          <a:solidFill>
            <a:schemeClr val="bg1"/>
          </a:solidFill>
          <a:ln w="28575">
            <a:solidFill>
              <a:srgbClr val="00A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latin typeface="Calibri" pitchFamily="34" charset="0"/>
                <a:ea typeface="宋体" pitchFamily="2" charset="-122"/>
                <a:cs typeface="Times New Roman" pitchFamily="18" charset="0"/>
              </a:rPr>
              <a:t>特殊定位信息</a:t>
            </a:r>
            <a:endParaRPr lang="zh-CN" altLang="en-US" sz="2000" dirty="0"/>
          </a:p>
        </p:txBody>
      </p:sp>
      <p:sp>
        <p:nvSpPr>
          <p:cNvPr id="39" name="椭圆 38"/>
          <p:cNvSpPr/>
          <p:nvPr/>
        </p:nvSpPr>
        <p:spPr>
          <a:xfrm>
            <a:off x="5549102" y="4886334"/>
            <a:ext cx="1428760" cy="928694"/>
          </a:xfrm>
          <a:prstGeom prst="ellipse">
            <a:avLst/>
          </a:prstGeom>
          <a:solidFill>
            <a:schemeClr val="bg1"/>
          </a:solidFill>
          <a:ln w="28575">
            <a:solidFill>
              <a:srgbClr val="0303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solidFill>
                  <a:schemeClr val="tx1"/>
                </a:solidFill>
                <a:latin typeface="Calibri" pitchFamily="34" charset="0"/>
                <a:ea typeface="宋体" pitchFamily="2" charset="-122"/>
                <a:cs typeface="Times New Roman" pitchFamily="18" charset="0"/>
              </a:rPr>
              <a:t>其他信息</a:t>
            </a:r>
            <a:endParaRPr lang="zh-CN" altLang="en-US" sz="1600" dirty="0"/>
          </a:p>
        </p:txBody>
      </p:sp>
      <p:sp>
        <p:nvSpPr>
          <p:cNvPr id="40" name="椭圆 39"/>
          <p:cNvSpPr/>
          <p:nvPr/>
        </p:nvSpPr>
        <p:spPr>
          <a:xfrm>
            <a:off x="977070" y="2600318"/>
            <a:ext cx="1000132" cy="928694"/>
          </a:xfrm>
          <a:prstGeom prst="ellipse">
            <a:avLst/>
          </a:prstGeom>
          <a:gradFill>
            <a:gsLst>
              <a:gs pos="100000">
                <a:srgbClr val="0303EB"/>
              </a:gs>
              <a:gs pos="10000">
                <a:schemeClr val="bg1"/>
              </a:gs>
              <a:gs pos="69000">
                <a:schemeClr val="accent1">
                  <a:lumMod val="60000"/>
                  <a:lumOff val="40000"/>
                </a:schemeClr>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dirty="0" smtClean="0">
                <a:solidFill>
                  <a:schemeClr val="tx1"/>
                </a:solidFill>
                <a:latin typeface="Calibri" pitchFamily="34" charset="0"/>
                <a:ea typeface="宋体" pitchFamily="2" charset="-122"/>
                <a:cs typeface="Times New Roman" pitchFamily="18" charset="0"/>
              </a:rPr>
              <a:t>升降弓</a:t>
            </a:r>
            <a:endParaRPr lang="zh-CN" altLang="en-US" sz="1200" dirty="0"/>
          </a:p>
        </p:txBody>
      </p:sp>
      <p:sp>
        <p:nvSpPr>
          <p:cNvPr id="41" name="椭圆 40"/>
          <p:cNvSpPr/>
          <p:nvPr/>
        </p:nvSpPr>
        <p:spPr>
          <a:xfrm>
            <a:off x="2120078" y="5172086"/>
            <a:ext cx="928694" cy="928694"/>
          </a:xfrm>
          <a:prstGeom prst="ellipse">
            <a:avLst/>
          </a:prstGeom>
          <a:gradFill>
            <a:gsLst>
              <a:gs pos="100000">
                <a:srgbClr val="0303EB"/>
              </a:gs>
              <a:gs pos="10000">
                <a:schemeClr val="bg1"/>
              </a:gs>
              <a:gs pos="69000">
                <a:schemeClr val="accent1">
                  <a:lumMod val="60000"/>
                  <a:lumOff val="40000"/>
                </a:schemeClr>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tx1"/>
                </a:solidFill>
                <a:latin typeface="Calibri" pitchFamily="34" charset="0"/>
                <a:ea typeface="宋体" pitchFamily="2" charset="-122"/>
                <a:cs typeface="Times New Roman" pitchFamily="18" charset="0"/>
              </a:rPr>
              <a:t>鸣笛</a:t>
            </a:r>
            <a:endParaRPr lang="zh-CN" altLang="en-US" sz="1800" dirty="0"/>
          </a:p>
        </p:txBody>
      </p:sp>
      <p:sp>
        <p:nvSpPr>
          <p:cNvPr id="42" name="椭圆 41"/>
          <p:cNvSpPr/>
          <p:nvPr/>
        </p:nvSpPr>
        <p:spPr>
          <a:xfrm>
            <a:off x="548442" y="3671888"/>
            <a:ext cx="1071570" cy="928694"/>
          </a:xfrm>
          <a:prstGeom prst="ellipse">
            <a:avLst/>
          </a:prstGeom>
          <a:gradFill>
            <a:gsLst>
              <a:gs pos="100000">
                <a:srgbClr val="0303EB"/>
              </a:gs>
              <a:gs pos="10000">
                <a:schemeClr val="bg1"/>
              </a:gs>
              <a:gs pos="69000">
                <a:schemeClr val="accent1">
                  <a:lumMod val="60000"/>
                  <a:lumOff val="40000"/>
                </a:schemeClr>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tx1"/>
                </a:solidFill>
                <a:latin typeface="Calibri" pitchFamily="34" charset="0"/>
                <a:ea typeface="宋体" pitchFamily="2" charset="-122"/>
                <a:cs typeface="Times New Roman" pitchFamily="18" charset="0"/>
              </a:rPr>
              <a:t>进出隧道</a:t>
            </a:r>
            <a:endParaRPr lang="zh-CN" altLang="en-US" sz="1800" dirty="0"/>
          </a:p>
        </p:txBody>
      </p:sp>
      <p:sp>
        <p:nvSpPr>
          <p:cNvPr id="43" name="椭圆 42"/>
          <p:cNvSpPr/>
          <p:nvPr/>
        </p:nvSpPr>
        <p:spPr>
          <a:xfrm>
            <a:off x="977070" y="4672020"/>
            <a:ext cx="1071570" cy="928694"/>
          </a:xfrm>
          <a:prstGeom prst="ellipse">
            <a:avLst/>
          </a:prstGeom>
          <a:gradFill>
            <a:gsLst>
              <a:gs pos="100000">
                <a:srgbClr val="0303EB"/>
              </a:gs>
              <a:gs pos="10000">
                <a:schemeClr val="bg1"/>
              </a:gs>
              <a:gs pos="69000">
                <a:schemeClr val="accent1">
                  <a:lumMod val="60000"/>
                  <a:lumOff val="40000"/>
                </a:schemeClr>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tx1"/>
                </a:solidFill>
                <a:latin typeface="Calibri" pitchFamily="34" charset="0"/>
                <a:ea typeface="宋体" pitchFamily="2" charset="-122"/>
                <a:cs typeface="Times New Roman" pitchFamily="18" charset="0"/>
              </a:rPr>
              <a:t>列车定位</a:t>
            </a:r>
            <a:endParaRPr lang="zh-CN" altLang="en-US" sz="1800" dirty="0"/>
          </a:p>
        </p:txBody>
      </p:sp>
      <p:sp>
        <p:nvSpPr>
          <p:cNvPr id="44" name="椭圆 43"/>
          <p:cNvSpPr/>
          <p:nvPr/>
        </p:nvSpPr>
        <p:spPr>
          <a:xfrm>
            <a:off x="4620408" y="6029342"/>
            <a:ext cx="1285884" cy="928694"/>
          </a:xfrm>
          <a:prstGeom prst="ellipse">
            <a:avLst/>
          </a:prstGeom>
          <a:gradFill>
            <a:gsLst>
              <a:gs pos="100000">
                <a:srgbClr val="0303EB"/>
              </a:gs>
              <a:gs pos="10000">
                <a:schemeClr val="bg1"/>
              </a:gs>
              <a:gs pos="69000">
                <a:srgbClr val="CCCCFF"/>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Calibri" pitchFamily="34" charset="0"/>
                <a:ea typeface="宋体" pitchFamily="2" charset="-122"/>
                <a:cs typeface="Times New Roman" pitchFamily="18" charset="0"/>
              </a:rPr>
              <a:t>固定障碍物信息</a:t>
            </a:r>
            <a:endParaRPr lang="zh-CN" altLang="en-US" sz="1400" dirty="0"/>
          </a:p>
        </p:txBody>
      </p:sp>
      <p:sp>
        <p:nvSpPr>
          <p:cNvPr id="45" name="椭圆 44"/>
          <p:cNvSpPr/>
          <p:nvPr/>
        </p:nvSpPr>
        <p:spPr>
          <a:xfrm>
            <a:off x="6334920" y="6029342"/>
            <a:ext cx="1357322" cy="928694"/>
          </a:xfrm>
          <a:prstGeom prst="ellipse">
            <a:avLst/>
          </a:prstGeom>
          <a:gradFill>
            <a:gsLst>
              <a:gs pos="100000">
                <a:srgbClr val="0303EB"/>
              </a:gs>
              <a:gs pos="10000">
                <a:schemeClr val="bg1"/>
              </a:gs>
              <a:gs pos="69000">
                <a:srgbClr val="CCCCFF"/>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Calibri" pitchFamily="34" charset="0"/>
                <a:ea typeface="宋体" pitchFamily="2" charset="-122"/>
                <a:cs typeface="Times New Roman" pitchFamily="18" charset="0"/>
              </a:rPr>
              <a:t>列车运行目标数据</a:t>
            </a:r>
            <a:endParaRPr lang="zh-CN" altLang="en-US" sz="1400" dirty="0"/>
          </a:p>
        </p:txBody>
      </p:sp>
      <p:sp>
        <p:nvSpPr>
          <p:cNvPr id="46" name="椭圆 45"/>
          <p:cNvSpPr/>
          <p:nvPr/>
        </p:nvSpPr>
        <p:spPr>
          <a:xfrm>
            <a:off x="7835118" y="5529276"/>
            <a:ext cx="928694" cy="928694"/>
          </a:xfrm>
          <a:prstGeom prst="ellipse">
            <a:avLst/>
          </a:prstGeom>
          <a:gradFill>
            <a:gsLst>
              <a:gs pos="100000">
                <a:srgbClr val="0303EB"/>
              </a:gs>
              <a:gs pos="10000">
                <a:schemeClr val="bg1"/>
              </a:gs>
              <a:gs pos="69000">
                <a:srgbClr val="CCCCFF"/>
              </a:gs>
            </a:gsLst>
            <a:path path="circle">
              <a:fillToRect l="50000" t="50000" r="50000" b="50000"/>
            </a:path>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Calibri" pitchFamily="34" charset="0"/>
                <a:ea typeface="宋体" pitchFamily="2" charset="-122"/>
                <a:cs typeface="Times New Roman" pitchFamily="18" charset="0"/>
              </a:rPr>
              <a:t>链接数据</a:t>
            </a:r>
            <a:endParaRPr lang="zh-CN" altLang="en-US" sz="1400" dirty="0"/>
          </a:p>
        </p:txBody>
      </p:sp>
      <p:sp>
        <p:nvSpPr>
          <p:cNvPr id="48" name="任意多边形 47"/>
          <p:cNvSpPr/>
          <p:nvPr/>
        </p:nvSpPr>
        <p:spPr>
          <a:xfrm>
            <a:off x="4159876" y="3850783"/>
            <a:ext cx="772732" cy="236113"/>
          </a:xfrm>
          <a:custGeom>
            <a:avLst/>
            <a:gdLst>
              <a:gd name="connsiteX0" fmla="*/ 0 w 772732"/>
              <a:gd name="connsiteY0" fmla="*/ 0 h 236113"/>
              <a:gd name="connsiteX1" fmla="*/ 270456 w 772732"/>
              <a:gd name="connsiteY1" fmla="*/ 231820 h 236113"/>
              <a:gd name="connsiteX2" fmla="*/ 772732 w 772732"/>
              <a:gd name="connsiteY2" fmla="*/ 25758 h 236113"/>
            </a:gdLst>
            <a:ahLst/>
            <a:cxnLst>
              <a:cxn ang="0">
                <a:pos x="connsiteX0" y="connsiteY0"/>
              </a:cxn>
              <a:cxn ang="0">
                <a:pos x="connsiteX1" y="connsiteY1"/>
              </a:cxn>
              <a:cxn ang="0">
                <a:pos x="connsiteX2" y="connsiteY2"/>
              </a:cxn>
            </a:cxnLst>
            <a:rect l="l" t="t" r="r" b="b"/>
            <a:pathLst>
              <a:path w="772732" h="236113">
                <a:moveTo>
                  <a:pt x="0" y="0"/>
                </a:moveTo>
                <a:cubicBezTo>
                  <a:pt x="70833" y="113763"/>
                  <a:pt x="141667" y="227527"/>
                  <a:pt x="270456" y="231820"/>
                </a:cubicBezTo>
                <a:cubicBezTo>
                  <a:pt x="399245" y="236113"/>
                  <a:pt x="585988" y="130935"/>
                  <a:pt x="772732" y="2575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任意多边形 48"/>
          <p:cNvSpPr/>
          <p:nvPr/>
        </p:nvSpPr>
        <p:spPr>
          <a:xfrm>
            <a:off x="4700789" y="4237149"/>
            <a:ext cx="478665" cy="534474"/>
          </a:xfrm>
          <a:custGeom>
            <a:avLst/>
            <a:gdLst>
              <a:gd name="connsiteX0" fmla="*/ 0 w 478665"/>
              <a:gd name="connsiteY0" fmla="*/ 502276 h 534474"/>
              <a:gd name="connsiteX1" fmla="*/ 412124 w 478665"/>
              <a:gd name="connsiteY1" fmla="*/ 450761 h 534474"/>
              <a:gd name="connsiteX2" fmla="*/ 399245 w 478665"/>
              <a:gd name="connsiteY2" fmla="*/ 0 h 534474"/>
            </a:gdLst>
            <a:ahLst/>
            <a:cxnLst>
              <a:cxn ang="0">
                <a:pos x="connsiteX0" y="connsiteY0"/>
              </a:cxn>
              <a:cxn ang="0">
                <a:pos x="connsiteX1" y="connsiteY1"/>
              </a:cxn>
              <a:cxn ang="0">
                <a:pos x="connsiteX2" y="connsiteY2"/>
              </a:cxn>
            </a:cxnLst>
            <a:rect l="l" t="t" r="r" b="b"/>
            <a:pathLst>
              <a:path w="478665" h="534474">
                <a:moveTo>
                  <a:pt x="0" y="502276"/>
                </a:moveTo>
                <a:cubicBezTo>
                  <a:pt x="172791" y="518375"/>
                  <a:pt x="345583" y="534474"/>
                  <a:pt x="412124" y="450761"/>
                </a:cubicBezTo>
                <a:cubicBezTo>
                  <a:pt x="478665" y="367048"/>
                  <a:pt x="438955" y="183524"/>
                  <a:pt x="399245"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任意多边形 50"/>
          <p:cNvSpPr/>
          <p:nvPr/>
        </p:nvSpPr>
        <p:spPr>
          <a:xfrm>
            <a:off x="5782614" y="4443211"/>
            <a:ext cx="240406" cy="540913"/>
          </a:xfrm>
          <a:custGeom>
            <a:avLst/>
            <a:gdLst>
              <a:gd name="connsiteX0" fmla="*/ 0 w 240406"/>
              <a:gd name="connsiteY0" fmla="*/ 0 h 540913"/>
              <a:gd name="connsiteX1" fmla="*/ 218941 w 240406"/>
              <a:gd name="connsiteY1" fmla="*/ 206062 h 540913"/>
              <a:gd name="connsiteX2" fmla="*/ 128789 w 240406"/>
              <a:gd name="connsiteY2" fmla="*/ 540913 h 540913"/>
            </a:gdLst>
            <a:ahLst/>
            <a:cxnLst>
              <a:cxn ang="0">
                <a:pos x="connsiteX0" y="connsiteY0"/>
              </a:cxn>
              <a:cxn ang="0">
                <a:pos x="connsiteX1" y="connsiteY1"/>
              </a:cxn>
              <a:cxn ang="0">
                <a:pos x="connsiteX2" y="connsiteY2"/>
              </a:cxn>
            </a:cxnLst>
            <a:rect l="l" t="t" r="r" b="b"/>
            <a:pathLst>
              <a:path w="240406" h="540913">
                <a:moveTo>
                  <a:pt x="0" y="0"/>
                </a:moveTo>
                <a:cubicBezTo>
                  <a:pt x="98738" y="57955"/>
                  <a:pt x="197476" y="115910"/>
                  <a:pt x="218941" y="206062"/>
                </a:cubicBezTo>
                <a:cubicBezTo>
                  <a:pt x="240406" y="296214"/>
                  <a:pt x="184597" y="418563"/>
                  <a:pt x="128789" y="54091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任意多边形 51"/>
          <p:cNvSpPr/>
          <p:nvPr/>
        </p:nvSpPr>
        <p:spPr>
          <a:xfrm>
            <a:off x="1957589" y="3103809"/>
            <a:ext cx="978794" cy="605306"/>
          </a:xfrm>
          <a:custGeom>
            <a:avLst/>
            <a:gdLst>
              <a:gd name="connsiteX0" fmla="*/ 978794 w 978794"/>
              <a:gd name="connsiteY0" fmla="*/ 605306 h 605306"/>
              <a:gd name="connsiteX1" fmla="*/ 592428 w 978794"/>
              <a:gd name="connsiteY1" fmla="*/ 90152 h 605306"/>
              <a:gd name="connsiteX2" fmla="*/ 0 w 978794"/>
              <a:gd name="connsiteY2" fmla="*/ 64394 h 605306"/>
            </a:gdLst>
            <a:ahLst/>
            <a:cxnLst>
              <a:cxn ang="0">
                <a:pos x="connsiteX0" y="connsiteY0"/>
              </a:cxn>
              <a:cxn ang="0">
                <a:pos x="connsiteX1" y="connsiteY1"/>
              </a:cxn>
              <a:cxn ang="0">
                <a:pos x="connsiteX2" y="connsiteY2"/>
              </a:cxn>
            </a:cxnLst>
            <a:rect l="l" t="t" r="r" b="b"/>
            <a:pathLst>
              <a:path w="978794" h="605306">
                <a:moveTo>
                  <a:pt x="978794" y="605306"/>
                </a:moveTo>
                <a:cubicBezTo>
                  <a:pt x="867177" y="392805"/>
                  <a:pt x="755560" y="180304"/>
                  <a:pt x="592428" y="90152"/>
                </a:cubicBezTo>
                <a:cubicBezTo>
                  <a:pt x="429296" y="0"/>
                  <a:pt x="214648" y="32197"/>
                  <a:pt x="0" y="64394"/>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任意多边形 52"/>
          <p:cNvSpPr/>
          <p:nvPr/>
        </p:nvSpPr>
        <p:spPr>
          <a:xfrm>
            <a:off x="1635617" y="3876541"/>
            <a:ext cx="1210614" cy="141667"/>
          </a:xfrm>
          <a:custGeom>
            <a:avLst/>
            <a:gdLst>
              <a:gd name="connsiteX0" fmla="*/ 1210614 w 1210614"/>
              <a:gd name="connsiteY0" fmla="*/ 64394 h 141667"/>
              <a:gd name="connsiteX1" fmla="*/ 772732 w 1210614"/>
              <a:gd name="connsiteY1" fmla="*/ 12879 h 141667"/>
              <a:gd name="connsiteX2" fmla="*/ 0 w 1210614"/>
              <a:gd name="connsiteY2" fmla="*/ 141667 h 141667"/>
            </a:gdLst>
            <a:ahLst/>
            <a:cxnLst>
              <a:cxn ang="0">
                <a:pos x="connsiteX0" y="connsiteY0"/>
              </a:cxn>
              <a:cxn ang="0">
                <a:pos x="connsiteX1" y="connsiteY1"/>
              </a:cxn>
              <a:cxn ang="0">
                <a:pos x="connsiteX2" y="connsiteY2"/>
              </a:cxn>
            </a:cxnLst>
            <a:rect l="l" t="t" r="r" b="b"/>
            <a:pathLst>
              <a:path w="1210614" h="141667">
                <a:moveTo>
                  <a:pt x="1210614" y="64394"/>
                </a:moveTo>
                <a:cubicBezTo>
                  <a:pt x="1092557" y="32197"/>
                  <a:pt x="974501" y="0"/>
                  <a:pt x="772732" y="12879"/>
                </a:cubicBezTo>
                <a:cubicBezTo>
                  <a:pt x="570963" y="25758"/>
                  <a:pt x="285481" y="83712"/>
                  <a:pt x="0" y="14166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任意多边形 53"/>
          <p:cNvSpPr/>
          <p:nvPr/>
        </p:nvSpPr>
        <p:spPr>
          <a:xfrm>
            <a:off x="1977202" y="4301544"/>
            <a:ext cx="997818" cy="584790"/>
          </a:xfrm>
          <a:custGeom>
            <a:avLst/>
            <a:gdLst>
              <a:gd name="connsiteX0" fmla="*/ 1236372 w 1236372"/>
              <a:gd name="connsiteY0" fmla="*/ 0 h 412124"/>
              <a:gd name="connsiteX1" fmla="*/ 759853 w 1236372"/>
              <a:gd name="connsiteY1" fmla="*/ 283335 h 412124"/>
              <a:gd name="connsiteX2" fmla="*/ 0 w 1236372"/>
              <a:gd name="connsiteY2" fmla="*/ 412124 h 412124"/>
            </a:gdLst>
            <a:ahLst/>
            <a:cxnLst>
              <a:cxn ang="0">
                <a:pos x="connsiteX0" y="connsiteY0"/>
              </a:cxn>
              <a:cxn ang="0">
                <a:pos x="connsiteX1" y="connsiteY1"/>
              </a:cxn>
              <a:cxn ang="0">
                <a:pos x="connsiteX2" y="connsiteY2"/>
              </a:cxn>
            </a:cxnLst>
            <a:rect l="l" t="t" r="r" b="b"/>
            <a:pathLst>
              <a:path w="1236372" h="412124">
                <a:moveTo>
                  <a:pt x="1236372" y="0"/>
                </a:moveTo>
                <a:cubicBezTo>
                  <a:pt x="1101143" y="107324"/>
                  <a:pt x="965915" y="214648"/>
                  <a:pt x="759853" y="283335"/>
                </a:cubicBezTo>
                <a:cubicBezTo>
                  <a:pt x="553791" y="352022"/>
                  <a:pt x="276895" y="382073"/>
                  <a:pt x="0" y="412124"/>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任意多边形 54"/>
          <p:cNvSpPr/>
          <p:nvPr/>
        </p:nvSpPr>
        <p:spPr>
          <a:xfrm>
            <a:off x="2768958" y="4378817"/>
            <a:ext cx="470079" cy="824248"/>
          </a:xfrm>
          <a:custGeom>
            <a:avLst/>
            <a:gdLst>
              <a:gd name="connsiteX0" fmla="*/ 425003 w 470079"/>
              <a:gd name="connsiteY0" fmla="*/ 0 h 824248"/>
              <a:gd name="connsiteX1" fmla="*/ 399245 w 470079"/>
              <a:gd name="connsiteY1" fmla="*/ 515155 h 824248"/>
              <a:gd name="connsiteX2" fmla="*/ 0 w 470079"/>
              <a:gd name="connsiteY2" fmla="*/ 824248 h 824248"/>
            </a:gdLst>
            <a:ahLst/>
            <a:cxnLst>
              <a:cxn ang="0">
                <a:pos x="connsiteX0" y="connsiteY0"/>
              </a:cxn>
              <a:cxn ang="0">
                <a:pos x="connsiteX1" y="connsiteY1"/>
              </a:cxn>
              <a:cxn ang="0">
                <a:pos x="connsiteX2" y="connsiteY2"/>
              </a:cxn>
            </a:cxnLst>
            <a:rect l="l" t="t" r="r" b="b"/>
            <a:pathLst>
              <a:path w="470079" h="824248">
                <a:moveTo>
                  <a:pt x="425003" y="0"/>
                </a:moveTo>
                <a:cubicBezTo>
                  <a:pt x="447541" y="188890"/>
                  <a:pt x="470079" y="377780"/>
                  <a:pt x="399245" y="515155"/>
                </a:cubicBezTo>
                <a:cubicBezTo>
                  <a:pt x="328411" y="652530"/>
                  <a:pt x="164205" y="738389"/>
                  <a:pt x="0" y="82424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任意多边形 55"/>
          <p:cNvSpPr/>
          <p:nvPr/>
        </p:nvSpPr>
        <p:spPr>
          <a:xfrm>
            <a:off x="5035639" y="5658119"/>
            <a:ext cx="811369" cy="433588"/>
          </a:xfrm>
          <a:custGeom>
            <a:avLst/>
            <a:gdLst>
              <a:gd name="connsiteX0" fmla="*/ 811369 w 811369"/>
              <a:gd name="connsiteY0" fmla="*/ 72980 h 433588"/>
              <a:gd name="connsiteX1" fmla="*/ 296215 w 811369"/>
              <a:gd name="connsiteY1" fmla="*/ 60101 h 433588"/>
              <a:gd name="connsiteX2" fmla="*/ 0 w 811369"/>
              <a:gd name="connsiteY2" fmla="*/ 433588 h 433588"/>
            </a:gdLst>
            <a:ahLst/>
            <a:cxnLst>
              <a:cxn ang="0">
                <a:pos x="connsiteX0" y="connsiteY0"/>
              </a:cxn>
              <a:cxn ang="0">
                <a:pos x="connsiteX1" y="connsiteY1"/>
              </a:cxn>
              <a:cxn ang="0">
                <a:pos x="connsiteX2" y="connsiteY2"/>
              </a:cxn>
            </a:cxnLst>
            <a:rect l="l" t="t" r="r" b="b"/>
            <a:pathLst>
              <a:path w="811369" h="433588">
                <a:moveTo>
                  <a:pt x="811369" y="72980"/>
                </a:moveTo>
                <a:cubicBezTo>
                  <a:pt x="621406" y="36490"/>
                  <a:pt x="431443" y="0"/>
                  <a:pt x="296215" y="60101"/>
                </a:cubicBezTo>
                <a:cubicBezTo>
                  <a:pt x="160987" y="120202"/>
                  <a:pt x="80493" y="276895"/>
                  <a:pt x="0" y="43358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任意多边形 56"/>
          <p:cNvSpPr/>
          <p:nvPr/>
        </p:nvSpPr>
        <p:spPr>
          <a:xfrm>
            <a:off x="6954592" y="5280338"/>
            <a:ext cx="901521" cy="553792"/>
          </a:xfrm>
          <a:custGeom>
            <a:avLst/>
            <a:gdLst>
              <a:gd name="connsiteX0" fmla="*/ 0 w 901521"/>
              <a:gd name="connsiteY0" fmla="*/ 167425 h 553792"/>
              <a:gd name="connsiteX1" fmla="*/ 347729 w 901521"/>
              <a:gd name="connsiteY1" fmla="*/ 64394 h 553792"/>
              <a:gd name="connsiteX2" fmla="*/ 901521 w 901521"/>
              <a:gd name="connsiteY2" fmla="*/ 553792 h 553792"/>
            </a:gdLst>
            <a:ahLst/>
            <a:cxnLst>
              <a:cxn ang="0">
                <a:pos x="connsiteX0" y="connsiteY0"/>
              </a:cxn>
              <a:cxn ang="0">
                <a:pos x="connsiteX1" y="connsiteY1"/>
              </a:cxn>
              <a:cxn ang="0">
                <a:pos x="connsiteX2" y="connsiteY2"/>
              </a:cxn>
            </a:cxnLst>
            <a:rect l="l" t="t" r="r" b="b"/>
            <a:pathLst>
              <a:path w="901521" h="553792">
                <a:moveTo>
                  <a:pt x="0" y="167425"/>
                </a:moveTo>
                <a:cubicBezTo>
                  <a:pt x="98738" y="83712"/>
                  <a:pt x="197476" y="0"/>
                  <a:pt x="347729" y="64394"/>
                </a:cubicBezTo>
                <a:cubicBezTo>
                  <a:pt x="497982" y="128788"/>
                  <a:pt x="699751" y="341290"/>
                  <a:pt x="901521" y="553792"/>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任意多边形 57"/>
          <p:cNvSpPr/>
          <p:nvPr/>
        </p:nvSpPr>
        <p:spPr>
          <a:xfrm>
            <a:off x="6516710" y="5795493"/>
            <a:ext cx="184597" cy="399245"/>
          </a:xfrm>
          <a:custGeom>
            <a:avLst/>
            <a:gdLst>
              <a:gd name="connsiteX0" fmla="*/ 0 w 184597"/>
              <a:gd name="connsiteY0" fmla="*/ 0 h 399245"/>
              <a:gd name="connsiteX1" fmla="*/ 180304 w 184597"/>
              <a:gd name="connsiteY1" fmla="*/ 128789 h 399245"/>
              <a:gd name="connsiteX2" fmla="*/ 25758 w 184597"/>
              <a:gd name="connsiteY2" fmla="*/ 399245 h 399245"/>
            </a:gdLst>
            <a:ahLst/>
            <a:cxnLst>
              <a:cxn ang="0">
                <a:pos x="connsiteX0" y="connsiteY0"/>
              </a:cxn>
              <a:cxn ang="0">
                <a:pos x="connsiteX1" y="connsiteY1"/>
              </a:cxn>
              <a:cxn ang="0">
                <a:pos x="connsiteX2" y="connsiteY2"/>
              </a:cxn>
            </a:cxnLst>
            <a:rect l="l" t="t" r="r" b="b"/>
            <a:pathLst>
              <a:path w="184597" h="399245">
                <a:moveTo>
                  <a:pt x="0" y="0"/>
                </a:moveTo>
                <a:cubicBezTo>
                  <a:pt x="88005" y="31124"/>
                  <a:pt x="176011" y="62248"/>
                  <a:pt x="180304" y="128789"/>
                </a:cubicBezTo>
                <a:cubicBezTo>
                  <a:pt x="184597" y="195330"/>
                  <a:pt x="105177" y="297287"/>
                  <a:pt x="25758" y="39924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500"/>
                                        <p:tgtEl>
                                          <p:spTgt spid="31"/>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up)">
                                      <p:cBhvr>
                                        <p:cTn id="22" dur="500"/>
                                        <p:tgtEl>
                                          <p:spTgt spid="4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right)">
                                      <p:cBhvr>
                                        <p:cTn id="25" dur="500"/>
                                        <p:tgtEl>
                                          <p:spTgt spid="48"/>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up)">
                                      <p:cBhvr>
                                        <p:cTn id="29" dur="500"/>
                                        <p:tgtEl>
                                          <p:spTgt spid="36"/>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right)">
                                      <p:cBhvr>
                                        <p:cTn id="32" dur="500"/>
                                        <p:tgtEl>
                                          <p:spTgt spid="38"/>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up)">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down)">
                                      <p:cBhvr>
                                        <p:cTn id="55" dur="500"/>
                                        <p:tgtEl>
                                          <p:spTgt spid="14"/>
                                        </p:tgtEl>
                                      </p:cBhvr>
                                    </p:animEffect>
                                  </p:childTnLst>
                                </p:cTn>
                              </p:par>
                            </p:childTnLst>
                          </p:cTn>
                        </p:par>
                        <p:par>
                          <p:cTn id="56" fill="hold">
                            <p:stCondLst>
                              <p:cond delay="500"/>
                            </p:stCondLst>
                            <p:childTnLst>
                              <p:par>
                                <p:cTn id="57" presetID="22" presetClass="entr" presetSubtype="4"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500"/>
                                        <p:tgtEl>
                                          <p:spTgt spid="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00"/>
                                        <p:tgtEl>
                                          <p:spTgt spid="21"/>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down)">
                                      <p:cBhvr>
                                        <p:cTn id="70" dur="500"/>
                                        <p:tgtEl>
                                          <p:spTgt spid="22"/>
                                        </p:tgtEl>
                                      </p:cBhvr>
                                    </p:animEffect>
                                  </p:childTnLst>
                                </p:cTn>
                              </p:par>
                            </p:childTnLst>
                          </p:cTn>
                        </p:par>
                        <p:par>
                          <p:cTn id="71" fill="hold">
                            <p:stCondLst>
                              <p:cond delay="500"/>
                            </p:stCondLst>
                            <p:childTnLst>
                              <p:par>
                                <p:cTn id="72" presetID="22" presetClass="entr" presetSubtype="4"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down)">
                                      <p:cBhvr>
                                        <p:cTn id="74" dur="500"/>
                                        <p:tgtEl>
                                          <p:spTgt spid="1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left)">
                                      <p:cBhvr>
                                        <p:cTn id="82" dur="500"/>
                                        <p:tgtEl>
                                          <p:spTgt spid="3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left)">
                                      <p:cBhvr>
                                        <p:cTn id="85" dur="500"/>
                                        <p:tgtEl>
                                          <p:spTgt spid="3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500"/>
                            </p:stCondLst>
                            <p:childTnLst>
                              <p:par>
                                <p:cTn id="90" presetID="22" presetClass="entr" presetSubtype="8"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wipe(left)">
                                      <p:cBhvr>
                                        <p:cTn id="92" dur="500"/>
                                        <p:tgtEl>
                                          <p:spTgt spid="2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left)">
                                      <p:cBhvr>
                                        <p:cTn id="95" dur="500"/>
                                        <p:tgtEl>
                                          <p:spTgt spid="2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wipe(left)">
                                      <p:cBhvr>
                                        <p:cTn id="98" dur="500"/>
                                        <p:tgtEl>
                                          <p:spTgt spid="30"/>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up)">
                                      <p:cBhvr>
                                        <p:cTn id="103" dur="500"/>
                                        <p:tgtEl>
                                          <p:spTgt spid="56"/>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wipe(up)">
                                      <p:cBhvr>
                                        <p:cTn id="106" dur="500"/>
                                        <p:tgtEl>
                                          <p:spTgt spid="57"/>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ipe(up)">
                                      <p:cBhvr>
                                        <p:cTn id="109" dur="500"/>
                                        <p:tgtEl>
                                          <p:spTgt spid="58"/>
                                        </p:tgtEl>
                                      </p:cBhvr>
                                    </p:animEffect>
                                  </p:childTnLst>
                                </p:cTn>
                              </p:par>
                            </p:childTnLst>
                          </p:cTn>
                        </p:par>
                        <p:par>
                          <p:cTn id="110" fill="hold">
                            <p:stCondLst>
                              <p:cond delay="500"/>
                            </p:stCondLst>
                            <p:childTnLst>
                              <p:par>
                                <p:cTn id="111" presetID="22" presetClass="entr" presetSubtype="1" fill="hold" grpId="0" nodeType="after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wipe(up)">
                                      <p:cBhvr>
                                        <p:cTn id="113" dur="500"/>
                                        <p:tgtEl>
                                          <p:spTgt spid="44"/>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wipe(up)">
                                      <p:cBhvr>
                                        <p:cTn id="116" dur="500"/>
                                        <p:tgtEl>
                                          <p:spTgt spid="45"/>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wipe(up)">
                                      <p:cBhvr>
                                        <p:cTn id="119" dur="500"/>
                                        <p:tgtEl>
                                          <p:spTgt spid="46"/>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2"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wipe(right)">
                                      <p:cBhvr>
                                        <p:cTn id="124" dur="500"/>
                                        <p:tgtEl>
                                          <p:spTgt spid="52"/>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53"/>
                                        </p:tgtEl>
                                        <p:attrNameLst>
                                          <p:attrName>style.visibility</p:attrName>
                                        </p:attrNameLst>
                                      </p:cBhvr>
                                      <p:to>
                                        <p:strVal val="visible"/>
                                      </p:to>
                                    </p:set>
                                    <p:animEffect transition="in" filter="wipe(right)">
                                      <p:cBhvr>
                                        <p:cTn id="127" dur="500"/>
                                        <p:tgtEl>
                                          <p:spTgt spid="53"/>
                                        </p:tgtEl>
                                      </p:cBhvr>
                                    </p:animEffect>
                                  </p:childTnLst>
                                </p:cTn>
                              </p:par>
                              <p:par>
                                <p:cTn id="128" presetID="22" presetClass="entr" presetSubtype="2" fill="hold" grpId="0" nodeType="withEffect">
                                  <p:stCondLst>
                                    <p:cond delay="0"/>
                                  </p:stCondLst>
                                  <p:childTnLst>
                                    <p:set>
                                      <p:cBhvr>
                                        <p:cTn id="129" dur="1" fill="hold">
                                          <p:stCondLst>
                                            <p:cond delay="0"/>
                                          </p:stCondLst>
                                        </p:cTn>
                                        <p:tgtEl>
                                          <p:spTgt spid="54"/>
                                        </p:tgtEl>
                                        <p:attrNameLst>
                                          <p:attrName>style.visibility</p:attrName>
                                        </p:attrNameLst>
                                      </p:cBhvr>
                                      <p:to>
                                        <p:strVal val="visible"/>
                                      </p:to>
                                    </p:set>
                                    <p:animEffect transition="in" filter="wipe(right)">
                                      <p:cBhvr>
                                        <p:cTn id="130" dur="500"/>
                                        <p:tgtEl>
                                          <p:spTgt spid="54"/>
                                        </p:tgtEl>
                                      </p:cBhvr>
                                    </p:animEffect>
                                  </p:childTnLst>
                                </p:cTn>
                              </p:par>
                              <p:par>
                                <p:cTn id="131" presetID="22" presetClass="entr" presetSubtype="2" fill="hold" grpId="0" nodeType="withEffect">
                                  <p:stCondLst>
                                    <p:cond delay="0"/>
                                  </p:stCondLst>
                                  <p:childTnLst>
                                    <p:set>
                                      <p:cBhvr>
                                        <p:cTn id="132" dur="1" fill="hold">
                                          <p:stCondLst>
                                            <p:cond delay="0"/>
                                          </p:stCondLst>
                                        </p:cTn>
                                        <p:tgtEl>
                                          <p:spTgt spid="55"/>
                                        </p:tgtEl>
                                        <p:attrNameLst>
                                          <p:attrName>style.visibility</p:attrName>
                                        </p:attrNameLst>
                                      </p:cBhvr>
                                      <p:to>
                                        <p:strVal val="visible"/>
                                      </p:to>
                                    </p:set>
                                    <p:animEffect transition="in" filter="wipe(right)">
                                      <p:cBhvr>
                                        <p:cTn id="133" dur="500"/>
                                        <p:tgtEl>
                                          <p:spTgt spid="55"/>
                                        </p:tgtEl>
                                      </p:cBhvr>
                                    </p:animEffect>
                                  </p:childTnLst>
                                </p:cTn>
                              </p:par>
                            </p:childTnLst>
                          </p:cTn>
                        </p:par>
                        <p:par>
                          <p:cTn id="134" fill="hold">
                            <p:stCondLst>
                              <p:cond delay="500"/>
                            </p:stCondLst>
                            <p:childTnLst>
                              <p:par>
                                <p:cTn id="135" presetID="22" presetClass="entr" presetSubtype="2" fill="hold" grpId="0" nodeType="after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wipe(right)">
                                      <p:cBhvr>
                                        <p:cTn id="137" dur="500"/>
                                        <p:tgtEl>
                                          <p:spTgt spid="40"/>
                                        </p:tgtEl>
                                      </p:cBhvr>
                                    </p:animEffect>
                                  </p:childTnLst>
                                </p:cTn>
                              </p:par>
                              <p:par>
                                <p:cTn id="138" presetID="22" presetClass="entr" presetSubtype="2"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right)">
                                      <p:cBhvr>
                                        <p:cTn id="140" dur="500"/>
                                        <p:tgtEl>
                                          <p:spTgt spid="41"/>
                                        </p:tgtEl>
                                      </p:cBhvr>
                                    </p:animEffect>
                                  </p:childTnLst>
                                </p:cTn>
                              </p:par>
                              <p:par>
                                <p:cTn id="141" presetID="22" presetClass="entr" presetSubtype="2"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wipe(right)">
                                      <p:cBhvr>
                                        <p:cTn id="143" dur="500"/>
                                        <p:tgtEl>
                                          <p:spTgt spid="42"/>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43"/>
                                        </p:tgtEl>
                                        <p:attrNameLst>
                                          <p:attrName>style.visibility</p:attrName>
                                        </p:attrNameLst>
                                      </p:cBhvr>
                                      <p:to>
                                        <p:strVal val="visible"/>
                                      </p:to>
                                    </p:set>
                                    <p:animEffect transition="in" filter="wipe(right)">
                                      <p:cBhvr>
                                        <p:cTn id="1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3" grpId="0" animBg="1"/>
      <p:bldP spid="14" grpId="0" animBg="1"/>
      <p:bldP spid="16" grpId="0" animBg="1"/>
      <p:bldP spid="18" grpId="0" animBg="1"/>
      <p:bldP spid="20" grpId="0" animBg="1"/>
      <p:bldP spid="21" grpId="0" animBg="1"/>
      <p:bldP spid="17" grpId="0" animBg="1"/>
      <p:bldP spid="22" grpId="0" animBg="1"/>
      <p:bldP spid="23" grpId="0" animBg="1"/>
      <p:bldP spid="24" grpId="0" animBg="1"/>
      <p:bldP spid="27" grpId="0" animBg="1"/>
      <p:bldP spid="28" grpId="0" animBg="1"/>
      <p:bldP spid="29" grpId="0" animBg="1"/>
      <p:bldP spid="30" grpId="0" animBg="1"/>
      <p:bldP spid="31" grpId="0" animBg="1"/>
      <p:bldP spid="32" grpId="0" animBg="1"/>
      <p:bldP spid="33" grpId="0" animBg="1"/>
      <p:bldP spid="35" grpId="0" animBg="1"/>
      <p:bldP spid="36" grpId="0" animBg="1"/>
      <p:bldP spid="38" grpId="0" animBg="1"/>
      <p:bldP spid="39" grpId="0" animBg="1"/>
      <p:bldP spid="40" grpId="0" animBg="1"/>
      <p:bldP spid="41" grpId="0" animBg="1"/>
      <p:bldP spid="42" grpId="0" animBg="1"/>
      <p:bldP spid="43" grpId="0" animBg="1"/>
      <p:bldP spid="44" grpId="0" animBg="1"/>
      <p:bldP spid="45" grpId="0" animBg="1"/>
      <p:bldP spid="46" grpId="0" animBg="1"/>
      <p:bldP spid="48" grpId="0" animBg="1"/>
      <p:bldP spid="49" grpId="0" animBg="1"/>
      <p:bldP spid="51" grpId="0" animBg="1"/>
      <p:bldP spid="52" grpId="0" animBg="1"/>
      <p:bldP spid="53" grpId="0" animBg="1"/>
      <p:bldP spid="54" grpId="0" animBg="1"/>
      <p:bldP spid="55" grpId="0" animBg="1"/>
      <p:bldP spid="56" grpId="0" animBg="1"/>
      <p:bldP spid="57" grpId="0" animBg="1"/>
      <p:bldP spid="5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grpSp>
        <p:nvGrpSpPr>
          <p:cNvPr id="3" name="组合 2"/>
          <p:cNvGrpSpPr/>
          <p:nvPr/>
        </p:nvGrpSpPr>
        <p:grpSpPr>
          <a:xfrm>
            <a:off x="548443" y="1281397"/>
            <a:ext cx="1078164" cy="461665"/>
            <a:chOff x="548443" y="1281397"/>
            <a:chExt cx="1078164"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649537" cy="461665"/>
            </a:xfrm>
            <a:prstGeom prst="rect">
              <a:avLst/>
            </a:prstGeom>
          </p:spPr>
          <p:txBody>
            <a:bodyPr wrap="none">
              <a:spAutoFit/>
            </a:bodyPr>
            <a:lstStyle/>
            <a:p>
              <a:r>
                <a:rPr lang="en-US" altLang="zh-CN" sz="2400" b="1" dirty="0" smtClean="0"/>
                <a:t>1</a:t>
              </a:r>
              <a:r>
                <a:rPr lang="zh-CN" altLang="en-US" sz="2400" b="1" dirty="0" smtClean="0"/>
                <a:t>、</a:t>
              </a:r>
              <a:endParaRPr lang="zh-CN" altLang="en-US" sz="2400" b="1" dirty="0"/>
            </a:p>
          </p:txBody>
        </p:sp>
      </p:grpSp>
      <p:grpSp>
        <p:nvGrpSpPr>
          <p:cNvPr id="7" name="组合 6"/>
          <p:cNvGrpSpPr/>
          <p:nvPr/>
        </p:nvGrpSpPr>
        <p:grpSpPr>
          <a:xfrm>
            <a:off x="1856612" y="3628147"/>
            <a:ext cx="1972567" cy="1972567"/>
            <a:chOff x="1011" y="1692629"/>
            <a:chExt cx="1972567" cy="1972567"/>
          </a:xfrm>
        </p:grpSpPr>
        <p:sp>
          <p:nvSpPr>
            <p:cNvPr id="8" name="椭圆 7"/>
            <p:cNvSpPr/>
            <p:nvPr/>
          </p:nvSpPr>
          <p:spPr>
            <a:xfrm>
              <a:off x="1011" y="1692629"/>
              <a:ext cx="1972567" cy="1972567"/>
            </a:xfrm>
            <a:prstGeom prst="ellipse">
              <a:avLst/>
            </a:prstGeom>
          </p:spPr>
          <p:style>
            <a:lnRef idx="3">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sp>
          <p:nvSpPr>
            <p:cNvPr id="9" name="椭圆 4"/>
            <p:cNvSpPr/>
            <p:nvPr/>
          </p:nvSpPr>
          <p:spPr>
            <a:xfrm>
              <a:off x="289887" y="1981505"/>
              <a:ext cx="1394815" cy="139481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08557" tIns="30480" rIns="108557" bIns="30480" numCol="1" spcCol="1270" anchor="ctr" anchorCtr="0">
              <a:noAutofit/>
            </a:bodyPr>
            <a:lstStyle/>
            <a:p>
              <a:pPr lvl="0" algn="ctr" defTabSz="1066800">
                <a:lnSpc>
                  <a:spcPct val="90000"/>
                </a:lnSpc>
                <a:spcBef>
                  <a:spcPct val="0"/>
                </a:spcBef>
                <a:spcAft>
                  <a:spcPct val="35000"/>
                </a:spcAft>
              </a:pPr>
              <a:r>
                <a:rPr lang="zh-CN" altLang="en-US" sz="2400" b="1" dirty="0" smtClean="0"/>
                <a:t>系统初始化</a:t>
              </a:r>
              <a:endParaRPr lang="zh-CN" altLang="en-US" sz="2400" b="1" kern="1200" dirty="0">
                <a:solidFill>
                  <a:srgbClr val="333399"/>
                </a:solidFill>
                <a:latin typeface="+mj-ea"/>
                <a:ea typeface="+mj-ea"/>
              </a:endParaRPr>
            </a:p>
          </p:txBody>
        </p:sp>
      </p:grpSp>
      <p:grpSp>
        <p:nvGrpSpPr>
          <p:cNvPr id="10" name="组合 9"/>
          <p:cNvGrpSpPr/>
          <p:nvPr/>
        </p:nvGrpSpPr>
        <p:grpSpPr>
          <a:xfrm>
            <a:off x="3747108" y="3628147"/>
            <a:ext cx="1972567" cy="1972567"/>
            <a:chOff x="1579065" y="1692629"/>
            <a:chExt cx="1972567" cy="1972567"/>
          </a:xfrm>
        </p:grpSpPr>
        <p:sp>
          <p:nvSpPr>
            <p:cNvPr id="11" name="椭圆 10"/>
            <p:cNvSpPr/>
            <p:nvPr/>
          </p:nvSpPr>
          <p:spPr>
            <a:xfrm>
              <a:off x="1579065" y="1692629"/>
              <a:ext cx="1972567" cy="1972567"/>
            </a:xfrm>
            <a:prstGeom prst="ellipse">
              <a:avLst/>
            </a:prstGeom>
          </p:spPr>
          <p:style>
            <a:lnRef idx="3">
              <a:schemeClr val="lt1">
                <a:hueOff val="0"/>
                <a:satOff val="0"/>
                <a:lumOff val="0"/>
                <a:alphaOff val="0"/>
              </a:schemeClr>
            </a:lnRef>
            <a:fillRef idx="1">
              <a:schemeClr val="accent2">
                <a:alpha val="50000"/>
                <a:hueOff val="-2135872"/>
                <a:satOff val="6241"/>
                <a:lumOff val="-1176"/>
                <a:alphaOff val="0"/>
              </a:schemeClr>
            </a:fillRef>
            <a:effectRef idx="0">
              <a:schemeClr val="accent2">
                <a:alpha val="50000"/>
                <a:hueOff val="-2135872"/>
                <a:satOff val="6241"/>
                <a:lumOff val="-1176"/>
                <a:alphaOff val="0"/>
              </a:schemeClr>
            </a:effectRef>
            <a:fontRef idx="minor">
              <a:schemeClr val="tx1"/>
            </a:fontRef>
          </p:style>
        </p:sp>
        <p:sp>
          <p:nvSpPr>
            <p:cNvPr id="12" name="椭圆 6"/>
            <p:cNvSpPr/>
            <p:nvPr/>
          </p:nvSpPr>
          <p:spPr>
            <a:xfrm>
              <a:off x="1867941" y="1981505"/>
              <a:ext cx="1394815" cy="139481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08557" tIns="30480" rIns="108557" bIns="30480" numCol="1" spcCol="1270" anchor="ctr" anchorCtr="0">
              <a:noAutofit/>
            </a:bodyPr>
            <a:lstStyle/>
            <a:p>
              <a:pPr lvl="0" algn="ctr" defTabSz="1066800">
                <a:lnSpc>
                  <a:spcPct val="90000"/>
                </a:lnSpc>
                <a:spcBef>
                  <a:spcPct val="0"/>
                </a:spcBef>
                <a:spcAft>
                  <a:spcPct val="35000"/>
                </a:spcAft>
              </a:pPr>
              <a:r>
                <a:rPr lang="zh-CN" altLang="en-US" sz="2400" b="1" dirty="0" smtClean="0"/>
                <a:t>列车定位和轮径校准</a:t>
              </a:r>
              <a:endParaRPr lang="zh-CN" altLang="en-US" sz="2400" b="1" kern="1200" dirty="0">
                <a:solidFill>
                  <a:srgbClr val="333399"/>
                </a:solidFill>
                <a:latin typeface="+mj-ea"/>
                <a:ea typeface="+mj-ea"/>
              </a:endParaRPr>
            </a:p>
          </p:txBody>
        </p:sp>
      </p:grpSp>
      <p:grpSp>
        <p:nvGrpSpPr>
          <p:cNvPr id="13" name="组合 12"/>
          <p:cNvGrpSpPr/>
          <p:nvPr/>
        </p:nvGrpSpPr>
        <p:grpSpPr>
          <a:xfrm>
            <a:off x="5604496" y="3628147"/>
            <a:ext cx="1972567" cy="1972567"/>
            <a:chOff x="3157120" y="1692629"/>
            <a:chExt cx="1972567" cy="1972567"/>
          </a:xfrm>
        </p:grpSpPr>
        <p:sp>
          <p:nvSpPr>
            <p:cNvPr id="14" name="椭圆 13"/>
            <p:cNvSpPr/>
            <p:nvPr/>
          </p:nvSpPr>
          <p:spPr>
            <a:xfrm>
              <a:off x="3157120" y="1692629"/>
              <a:ext cx="1972567" cy="1972567"/>
            </a:xfrm>
            <a:prstGeom prst="ellipse">
              <a:avLst/>
            </a:prstGeom>
          </p:spPr>
          <p:style>
            <a:lnRef idx="3">
              <a:schemeClr val="lt1">
                <a:hueOff val="0"/>
                <a:satOff val="0"/>
                <a:lumOff val="0"/>
                <a:alphaOff val="0"/>
              </a:schemeClr>
            </a:lnRef>
            <a:fillRef idx="1">
              <a:schemeClr val="accent2">
                <a:alpha val="50000"/>
                <a:hueOff val="-4271743"/>
                <a:satOff val="12481"/>
                <a:lumOff val="-2353"/>
                <a:alphaOff val="0"/>
              </a:schemeClr>
            </a:fillRef>
            <a:effectRef idx="0">
              <a:schemeClr val="accent2">
                <a:alpha val="50000"/>
                <a:hueOff val="-4271743"/>
                <a:satOff val="12481"/>
                <a:lumOff val="-2353"/>
                <a:alphaOff val="0"/>
              </a:schemeClr>
            </a:effectRef>
            <a:fontRef idx="minor">
              <a:schemeClr val="tx1"/>
            </a:fontRef>
          </p:style>
        </p:sp>
        <p:sp>
          <p:nvSpPr>
            <p:cNvPr id="15" name="椭圆 8"/>
            <p:cNvSpPr/>
            <p:nvPr/>
          </p:nvSpPr>
          <p:spPr>
            <a:xfrm>
              <a:off x="3445996" y="1981505"/>
              <a:ext cx="1394815" cy="139481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08557" tIns="30480" rIns="108557" bIns="30480" numCol="1" spcCol="1270" anchor="ctr" anchorCtr="0">
              <a:noAutofit/>
            </a:bodyPr>
            <a:lstStyle/>
            <a:p>
              <a:pPr lvl="0" algn="ctr" defTabSz="1066800">
                <a:lnSpc>
                  <a:spcPct val="90000"/>
                </a:lnSpc>
                <a:spcBef>
                  <a:spcPct val="0"/>
                </a:spcBef>
                <a:spcAft>
                  <a:spcPct val="35000"/>
                </a:spcAft>
              </a:pPr>
              <a:r>
                <a:rPr lang="zh-CN" altLang="en-US" sz="2400" b="1" dirty="0" smtClean="0"/>
                <a:t>精确</a:t>
              </a:r>
              <a:endParaRPr lang="en-US" altLang="zh-CN" sz="2400" b="1" dirty="0" smtClean="0"/>
            </a:p>
            <a:p>
              <a:pPr lvl="0" algn="ctr" defTabSz="1066800">
                <a:lnSpc>
                  <a:spcPct val="90000"/>
                </a:lnSpc>
                <a:spcBef>
                  <a:spcPct val="0"/>
                </a:spcBef>
                <a:spcAft>
                  <a:spcPct val="35000"/>
                </a:spcAft>
              </a:pPr>
              <a:r>
                <a:rPr lang="zh-CN" altLang="en-US" sz="2400" b="1" dirty="0" smtClean="0"/>
                <a:t>停车</a:t>
              </a:r>
              <a:endParaRPr lang="zh-CN" altLang="en-US" sz="2400" b="1" kern="1200" dirty="0">
                <a:solidFill>
                  <a:srgbClr val="333399"/>
                </a:solidFill>
                <a:latin typeface="+mj-ea"/>
                <a:ea typeface="+mj-ea"/>
              </a:endParaRPr>
            </a:p>
          </p:txBody>
        </p:sp>
      </p:grpSp>
      <p:grpSp>
        <p:nvGrpSpPr>
          <p:cNvPr id="16" name="组合 15"/>
          <p:cNvGrpSpPr/>
          <p:nvPr/>
        </p:nvGrpSpPr>
        <p:grpSpPr>
          <a:xfrm>
            <a:off x="7434187" y="3600450"/>
            <a:ext cx="1972567" cy="1972567"/>
            <a:chOff x="4977185" y="1692629"/>
            <a:chExt cx="1972567" cy="1972567"/>
          </a:xfrm>
        </p:grpSpPr>
        <p:sp>
          <p:nvSpPr>
            <p:cNvPr id="17" name="椭圆 16"/>
            <p:cNvSpPr/>
            <p:nvPr/>
          </p:nvSpPr>
          <p:spPr>
            <a:xfrm>
              <a:off x="4977185" y="1692629"/>
              <a:ext cx="1972567" cy="1972567"/>
            </a:xfrm>
            <a:prstGeom prst="ellipse">
              <a:avLst/>
            </a:prstGeom>
          </p:spPr>
          <p:style>
            <a:lnRef idx="3">
              <a:schemeClr val="lt1">
                <a:hueOff val="0"/>
                <a:satOff val="0"/>
                <a:lumOff val="0"/>
                <a:alphaOff val="0"/>
              </a:schemeClr>
            </a:lnRef>
            <a:fillRef idx="1">
              <a:schemeClr val="accent2">
                <a:alpha val="50000"/>
                <a:hueOff val="-6407615"/>
                <a:satOff val="18722"/>
                <a:lumOff val="-3529"/>
                <a:alphaOff val="0"/>
              </a:schemeClr>
            </a:fillRef>
            <a:effectRef idx="0">
              <a:schemeClr val="accent2">
                <a:alpha val="50000"/>
                <a:hueOff val="-6407615"/>
                <a:satOff val="18722"/>
                <a:lumOff val="-3529"/>
                <a:alphaOff val="0"/>
              </a:schemeClr>
            </a:effectRef>
            <a:fontRef idx="minor">
              <a:schemeClr val="tx1"/>
            </a:fontRef>
          </p:style>
        </p:sp>
        <p:sp>
          <p:nvSpPr>
            <p:cNvPr id="18" name="椭圆 10"/>
            <p:cNvSpPr/>
            <p:nvPr/>
          </p:nvSpPr>
          <p:spPr>
            <a:xfrm>
              <a:off x="5262937" y="1978381"/>
              <a:ext cx="1394815" cy="139481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08557" tIns="30480" rIns="108557" bIns="30480" numCol="1" spcCol="1270" anchor="ctr" anchorCtr="0">
              <a:noAutofit/>
            </a:bodyPr>
            <a:lstStyle/>
            <a:p>
              <a:pPr lvl="0" algn="ctr" defTabSz="1066800">
                <a:lnSpc>
                  <a:spcPct val="90000"/>
                </a:lnSpc>
                <a:spcBef>
                  <a:spcPct val="0"/>
                </a:spcBef>
                <a:spcAft>
                  <a:spcPct val="35000"/>
                </a:spcAft>
              </a:pPr>
              <a:r>
                <a:rPr lang="zh-CN" altLang="en-US" sz="2400" b="1" dirty="0" smtClean="0"/>
                <a:t>在</a:t>
              </a:r>
              <a:r>
                <a:rPr lang="en-US" sz="2400" b="1" dirty="0" smtClean="0"/>
                <a:t>CBTC</a:t>
              </a:r>
              <a:r>
                <a:rPr lang="zh-CN" altLang="en-US" sz="2400" b="1" dirty="0" smtClean="0"/>
                <a:t>下的后备模式</a:t>
              </a:r>
              <a:endParaRPr lang="zh-CN" altLang="en-US" sz="2400" b="1" kern="1200" dirty="0">
                <a:solidFill>
                  <a:srgbClr val="333399"/>
                </a:solidFill>
                <a:latin typeface="+mj-ea"/>
                <a:ea typeface="+mj-ea"/>
              </a:endParaRPr>
            </a:p>
          </p:txBody>
        </p:sp>
      </p:grpSp>
      <p:grpSp>
        <p:nvGrpSpPr>
          <p:cNvPr id="22" name="组合 21"/>
          <p:cNvGrpSpPr/>
          <p:nvPr/>
        </p:nvGrpSpPr>
        <p:grpSpPr>
          <a:xfrm>
            <a:off x="4120342" y="1885938"/>
            <a:ext cx="3208287" cy="857256"/>
            <a:chOff x="2922503" y="1214422"/>
            <a:chExt cx="3208287" cy="857256"/>
          </a:xfrm>
        </p:grpSpPr>
        <p:sp>
          <p:nvSpPr>
            <p:cNvPr id="23" name="圆角矩形 22"/>
            <p:cNvSpPr/>
            <p:nvPr/>
          </p:nvSpPr>
          <p:spPr>
            <a:xfrm>
              <a:off x="2922503" y="1214422"/>
              <a:ext cx="3143272" cy="857256"/>
            </a:xfrm>
            <a:prstGeom prst="roundRect">
              <a:avLst/>
            </a:prstGeom>
            <a:solidFill>
              <a:srgbClr val="00B0F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24" name="矩形 23"/>
            <p:cNvSpPr/>
            <p:nvPr/>
          </p:nvSpPr>
          <p:spPr>
            <a:xfrm>
              <a:off x="2922503" y="1395699"/>
              <a:ext cx="3208287" cy="4616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cs typeface="Times New Roman" pitchFamily="18" charset="0"/>
                </a:rPr>
                <a:t>主要功能</a:t>
              </a:r>
              <a:endParaRPr kumimoji="0" lang="zh-CN" altLang="en-US" sz="2400" b="1" i="0" u="none" strike="noStrike" kern="0" cap="none" spc="0" normalizeH="0" baseline="0" noProof="0" dirty="0">
                <a:ln>
                  <a:noFill/>
                </a:ln>
                <a:solidFill>
                  <a:sysClr val="window" lastClr="FFFFFF"/>
                </a:solidFill>
                <a:effectLst/>
                <a:uLnTx/>
                <a:uFillTx/>
                <a:latin typeface="+mj-ea"/>
                <a:ea typeface="+mj-ea"/>
                <a:cs typeface="Times New Roman" pitchFamily="18" charset="0"/>
              </a:endParaRPr>
            </a:p>
          </p:txBody>
        </p:sp>
      </p:grpSp>
      <p:sp>
        <p:nvSpPr>
          <p:cNvPr id="25" name="左大括号 24"/>
          <p:cNvSpPr/>
          <p:nvPr/>
        </p:nvSpPr>
        <p:spPr>
          <a:xfrm rot="5400000">
            <a:off x="5263350" y="28550"/>
            <a:ext cx="785818" cy="6357982"/>
          </a:xfrm>
          <a:prstGeom prst="leftBrace">
            <a:avLst>
              <a:gd name="adj1" fmla="val 23123"/>
              <a:gd name="adj2" fmla="val 50266"/>
            </a:avLst>
          </a:prstGeom>
          <a:ln w="28575">
            <a:solidFill>
              <a:srgbClr val="FF99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grpSp>
        <p:nvGrpSpPr>
          <p:cNvPr id="3" name="组合 2"/>
          <p:cNvGrpSpPr/>
          <p:nvPr/>
        </p:nvGrpSpPr>
        <p:grpSpPr>
          <a:xfrm>
            <a:off x="548443" y="1281397"/>
            <a:ext cx="2625062" cy="461665"/>
            <a:chOff x="548443" y="1281397"/>
            <a:chExt cx="2625062"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2196435" cy="461665"/>
            </a:xfrm>
            <a:prstGeom prst="rect">
              <a:avLst/>
            </a:prstGeom>
          </p:spPr>
          <p:txBody>
            <a:bodyPr wrap="none">
              <a:spAutoFit/>
            </a:bodyPr>
            <a:lstStyle/>
            <a:p>
              <a:pPr lvl="0"/>
              <a:r>
                <a:rPr lang="en-US" altLang="zh-CN" sz="2400" b="1" dirty="0" smtClean="0"/>
                <a:t>1</a:t>
              </a:r>
              <a:r>
                <a:rPr lang="zh-CN" altLang="en-US" sz="2400" b="1" dirty="0" smtClean="0"/>
                <a:t>、系统初始化</a:t>
              </a:r>
              <a:endParaRPr lang="zh-CN" altLang="en-US" sz="2400" b="1" dirty="0" smtClean="0">
                <a:solidFill>
                  <a:srgbClr val="333399"/>
                </a:solidFill>
                <a:latin typeface="+mj-ea"/>
              </a:endParaRPr>
            </a:p>
          </p:txBody>
        </p:sp>
      </p:grpSp>
      <p:sp>
        <p:nvSpPr>
          <p:cNvPr id="11" name="矩形 10"/>
          <p:cNvSpPr/>
          <p:nvPr/>
        </p:nvSpPr>
        <p:spPr>
          <a:xfrm>
            <a:off x="8835250" y="957244"/>
            <a:ext cx="3143272" cy="128588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303EB"/>
                </a:solidFill>
              </a:rPr>
              <a:t>车辆段</a:t>
            </a:r>
            <a:endParaRPr lang="zh-CN" altLang="en-US" b="1" dirty="0">
              <a:solidFill>
                <a:srgbClr val="0303EB"/>
              </a:solidFill>
            </a:endParaRPr>
          </a:p>
        </p:txBody>
      </p:sp>
      <p:sp>
        <p:nvSpPr>
          <p:cNvPr id="18" name="矩形 17"/>
          <p:cNvSpPr/>
          <p:nvPr/>
        </p:nvSpPr>
        <p:spPr>
          <a:xfrm>
            <a:off x="3887243" y="1244819"/>
            <a:ext cx="1571636" cy="71438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303EB"/>
                </a:solidFill>
              </a:rPr>
              <a:t>控制中心</a:t>
            </a:r>
            <a:r>
              <a:rPr lang="en-US" altLang="zh-CN" dirty="0" smtClean="0">
                <a:solidFill>
                  <a:srgbClr val="0303EB"/>
                </a:solidFill>
              </a:rPr>
              <a:t>ATS</a:t>
            </a:r>
            <a:endParaRPr lang="zh-CN" altLang="en-US" dirty="0">
              <a:solidFill>
                <a:srgbClr val="0303EB"/>
              </a:solidFill>
            </a:endParaRPr>
          </a:p>
        </p:txBody>
      </p:sp>
      <p:sp>
        <p:nvSpPr>
          <p:cNvPr id="19" name="矩形 18"/>
          <p:cNvSpPr/>
          <p:nvPr/>
        </p:nvSpPr>
        <p:spPr>
          <a:xfrm rot="3307397">
            <a:off x="9594145" y="1556719"/>
            <a:ext cx="556873" cy="1269964"/>
          </a:xfrm>
          <a:prstGeom prst="rect">
            <a:avLst/>
          </a:prstGeom>
          <a:solidFill>
            <a:srgbClr val="FE9800">
              <a:alpha val="26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91318" y="2243128"/>
            <a:ext cx="11072891" cy="3594669"/>
            <a:chOff x="658802" y="2236062"/>
            <a:chExt cx="11116837" cy="3626916"/>
          </a:xfrm>
        </p:grpSpPr>
        <p:sp>
          <p:nvSpPr>
            <p:cNvPr id="9" name="任意多边形 8"/>
            <p:cNvSpPr/>
            <p:nvPr/>
          </p:nvSpPr>
          <p:spPr>
            <a:xfrm>
              <a:off x="658803" y="5314961"/>
              <a:ext cx="11116836" cy="46129"/>
            </a:xfrm>
            <a:custGeom>
              <a:avLst/>
              <a:gdLst>
                <a:gd name="connsiteX0" fmla="*/ 0 w 4906850"/>
                <a:gd name="connsiteY0" fmla="*/ 0 h 0"/>
                <a:gd name="connsiteX1" fmla="*/ 4906850 w 4906850"/>
                <a:gd name="connsiteY1" fmla="*/ 0 h 0"/>
              </a:gdLst>
              <a:ahLst/>
              <a:cxnLst>
                <a:cxn ang="0">
                  <a:pos x="connsiteX0" y="connsiteY0"/>
                </a:cxn>
                <a:cxn ang="0">
                  <a:pos x="connsiteX1" y="connsiteY1"/>
                </a:cxn>
              </a:cxnLst>
              <a:rect l="l" t="t" r="r" b="b"/>
              <a:pathLst>
                <a:path w="4906850">
                  <a:moveTo>
                    <a:pt x="0" y="0"/>
                  </a:moveTo>
                  <a:lnTo>
                    <a:pt x="490685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任意多边形 9"/>
            <p:cNvSpPr/>
            <p:nvPr/>
          </p:nvSpPr>
          <p:spPr>
            <a:xfrm flipV="1">
              <a:off x="658802" y="5816849"/>
              <a:ext cx="11116836" cy="46129"/>
            </a:xfrm>
            <a:custGeom>
              <a:avLst/>
              <a:gdLst>
                <a:gd name="connsiteX0" fmla="*/ 0 w 4906850"/>
                <a:gd name="connsiteY0" fmla="*/ 0 h 0"/>
                <a:gd name="connsiteX1" fmla="*/ 4906850 w 4906850"/>
                <a:gd name="connsiteY1" fmla="*/ 0 h 0"/>
              </a:gdLst>
              <a:ahLst/>
              <a:cxnLst>
                <a:cxn ang="0">
                  <a:pos x="connsiteX0" y="connsiteY0"/>
                </a:cxn>
                <a:cxn ang="0">
                  <a:pos x="connsiteX1" y="connsiteY1"/>
                </a:cxn>
              </a:cxnLst>
              <a:rect l="l" t="t" r="r" b="b"/>
              <a:pathLst>
                <a:path w="4906850">
                  <a:moveTo>
                    <a:pt x="0" y="0"/>
                  </a:moveTo>
                  <a:lnTo>
                    <a:pt x="4906850"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任意多边形 11"/>
            <p:cNvSpPr/>
            <p:nvPr/>
          </p:nvSpPr>
          <p:spPr>
            <a:xfrm>
              <a:off x="5030251" y="2236062"/>
              <a:ext cx="4450298" cy="3074266"/>
            </a:xfrm>
            <a:custGeom>
              <a:avLst/>
              <a:gdLst>
                <a:gd name="connsiteX0" fmla="*/ 1596980 w 1596980"/>
                <a:gd name="connsiteY0" fmla="*/ 0 h 2279560"/>
                <a:gd name="connsiteX1" fmla="*/ 0 w 1596980"/>
                <a:gd name="connsiteY1" fmla="*/ 2279560 h 2279560"/>
              </a:gdLst>
              <a:ahLst/>
              <a:cxnLst>
                <a:cxn ang="0">
                  <a:pos x="connsiteX0" y="connsiteY0"/>
                </a:cxn>
                <a:cxn ang="0">
                  <a:pos x="connsiteX1" y="connsiteY1"/>
                </a:cxn>
              </a:cxnLst>
              <a:rect l="l" t="t" r="r" b="b"/>
              <a:pathLst>
                <a:path w="1596980" h="2279560">
                  <a:moveTo>
                    <a:pt x="1596980" y="0"/>
                  </a:moveTo>
                  <a:lnTo>
                    <a:pt x="0" y="227956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5613083" y="2236062"/>
              <a:ext cx="4512960" cy="3091778"/>
            </a:xfrm>
            <a:custGeom>
              <a:avLst/>
              <a:gdLst>
                <a:gd name="connsiteX0" fmla="*/ 1609859 w 1609859"/>
                <a:gd name="connsiteY0" fmla="*/ 0 h 2279560"/>
                <a:gd name="connsiteX1" fmla="*/ 0 w 1609859"/>
                <a:gd name="connsiteY1" fmla="*/ 2279560 h 2279560"/>
              </a:gdLst>
              <a:ahLst/>
              <a:cxnLst>
                <a:cxn ang="0">
                  <a:pos x="connsiteX0" y="connsiteY0"/>
                </a:cxn>
                <a:cxn ang="0">
                  <a:pos x="connsiteX1" y="connsiteY1"/>
                </a:cxn>
              </a:cxnLst>
              <a:rect l="l" t="t" r="r" b="b"/>
              <a:pathLst>
                <a:path w="1609859" h="2279560">
                  <a:moveTo>
                    <a:pt x="1609859" y="0"/>
                  </a:moveTo>
                  <a:lnTo>
                    <a:pt x="0" y="227956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矩形 14"/>
            <p:cNvSpPr/>
            <p:nvPr/>
          </p:nvSpPr>
          <p:spPr>
            <a:xfrm rot="3300000">
              <a:off x="8512795" y="3008051"/>
              <a:ext cx="142128" cy="164062"/>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19387994">
              <a:off x="7063486" y="3668874"/>
              <a:ext cx="801038" cy="340241"/>
            </a:xfrm>
            <a:prstGeom prst="rect">
              <a:avLst/>
            </a:prstGeom>
          </p:spPr>
          <p:txBody>
            <a:bodyPr wrap="none">
              <a:spAutoFit/>
            </a:bodyPr>
            <a:lstStyle/>
            <a:p>
              <a:r>
                <a:rPr lang="zh-CN" altLang="en-US" sz="1600" b="1" dirty="0" smtClean="0"/>
                <a:t>转换轨</a:t>
              </a:r>
              <a:endParaRPr lang="zh-CN" altLang="en-US" sz="1600" dirty="0"/>
            </a:p>
          </p:txBody>
        </p:sp>
        <p:sp>
          <p:nvSpPr>
            <p:cNvPr id="17" name="矩形 16"/>
            <p:cNvSpPr/>
            <p:nvPr/>
          </p:nvSpPr>
          <p:spPr>
            <a:xfrm>
              <a:off x="5744631" y="5316785"/>
              <a:ext cx="906017" cy="523220"/>
            </a:xfrm>
            <a:prstGeom prst="rect">
              <a:avLst/>
            </a:prstGeom>
          </p:spPr>
          <p:txBody>
            <a:bodyPr wrap="none">
              <a:spAutoFit/>
            </a:bodyPr>
            <a:lstStyle/>
            <a:p>
              <a:r>
                <a:rPr lang="zh-CN" altLang="en-US" sz="2800" b="1" dirty="0" smtClean="0"/>
                <a:t>正线</a:t>
              </a:r>
              <a:endParaRPr lang="zh-CN" altLang="en-US" dirty="0"/>
            </a:p>
          </p:txBody>
        </p:sp>
        <p:sp>
          <p:nvSpPr>
            <p:cNvPr id="20" name="矩形 19"/>
            <p:cNvSpPr/>
            <p:nvPr/>
          </p:nvSpPr>
          <p:spPr>
            <a:xfrm>
              <a:off x="3599384" y="3173087"/>
              <a:ext cx="1533113" cy="338554"/>
            </a:xfrm>
            <a:prstGeom prst="rect">
              <a:avLst/>
            </a:prstGeom>
          </p:spPr>
          <p:txBody>
            <a:bodyPr wrap="none">
              <a:spAutoFit/>
            </a:bodyPr>
            <a:lstStyle/>
            <a:p>
              <a:r>
                <a:rPr lang="en-US" sz="1600" b="1" dirty="0" smtClean="0">
                  <a:solidFill>
                    <a:srgbClr val="FF66FF"/>
                  </a:solidFill>
                </a:rPr>
                <a:t>ATC</a:t>
              </a:r>
              <a:r>
                <a:rPr lang="zh-CN" altLang="en-US" sz="1600" b="1" dirty="0" smtClean="0">
                  <a:solidFill>
                    <a:srgbClr val="FF66FF"/>
                  </a:solidFill>
                </a:rPr>
                <a:t>系统监控区</a:t>
              </a:r>
              <a:endParaRPr lang="zh-CN" altLang="en-US" sz="1600" dirty="0">
                <a:solidFill>
                  <a:srgbClr val="FF66FF"/>
                </a:solidFill>
              </a:endParaRPr>
            </a:p>
          </p:txBody>
        </p:sp>
      </p:grpSp>
      <p:sp>
        <p:nvSpPr>
          <p:cNvPr id="22" name="矩形 21"/>
          <p:cNvSpPr/>
          <p:nvPr/>
        </p:nvSpPr>
        <p:spPr>
          <a:xfrm>
            <a:off x="619879" y="2957508"/>
            <a:ext cx="11287205" cy="3286148"/>
          </a:xfrm>
          <a:prstGeom prst="rect">
            <a:avLst/>
          </a:prstGeom>
          <a:no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8332631" y="2314566"/>
            <a:ext cx="154546" cy="454392"/>
            <a:chOff x="8332631" y="2314566"/>
            <a:chExt cx="154546" cy="454392"/>
          </a:xfrm>
        </p:grpSpPr>
        <p:sp>
          <p:nvSpPr>
            <p:cNvPr id="23" name="椭圆 22"/>
            <p:cNvSpPr/>
            <p:nvPr/>
          </p:nvSpPr>
          <p:spPr>
            <a:xfrm>
              <a:off x="8335184" y="2600318"/>
              <a:ext cx="142876" cy="142876"/>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335184" y="2457442"/>
              <a:ext cx="142876" cy="142876"/>
            </a:xfrm>
            <a:prstGeom prst="ellipse">
              <a:avLst/>
            </a:prstGeom>
            <a:solidFill>
              <a:srgbClr val="72CD4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8335184" y="2314566"/>
              <a:ext cx="142876" cy="142876"/>
            </a:xfrm>
            <a:prstGeom prst="ellipse">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8332631" y="2768958"/>
              <a:ext cx="154546" cy="0"/>
            </a:xfrm>
            <a:custGeom>
              <a:avLst/>
              <a:gdLst>
                <a:gd name="connsiteX0" fmla="*/ 0 w 154546"/>
                <a:gd name="connsiteY0" fmla="*/ 0 h 0"/>
                <a:gd name="connsiteX1" fmla="*/ 154546 w 154546"/>
                <a:gd name="connsiteY1" fmla="*/ 0 h 0"/>
              </a:gdLst>
              <a:ahLst/>
              <a:cxnLst>
                <a:cxn ang="0">
                  <a:pos x="connsiteX0" y="connsiteY0"/>
                </a:cxn>
                <a:cxn ang="0">
                  <a:pos x="connsiteX1" y="connsiteY1"/>
                </a:cxn>
              </a:cxnLst>
              <a:rect l="l" t="t" r="r" b="b"/>
              <a:pathLst>
                <a:path w="154546">
                  <a:moveTo>
                    <a:pt x="0" y="0"/>
                  </a:moveTo>
                  <a:lnTo>
                    <a:pt x="154546"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9" name="组合 28"/>
          <p:cNvGrpSpPr/>
          <p:nvPr/>
        </p:nvGrpSpPr>
        <p:grpSpPr>
          <a:xfrm>
            <a:off x="8906688" y="3028946"/>
            <a:ext cx="154546" cy="454392"/>
            <a:chOff x="8332631" y="2314566"/>
            <a:chExt cx="154546" cy="454392"/>
          </a:xfrm>
        </p:grpSpPr>
        <p:sp>
          <p:nvSpPr>
            <p:cNvPr id="30" name="椭圆 29"/>
            <p:cNvSpPr/>
            <p:nvPr/>
          </p:nvSpPr>
          <p:spPr>
            <a:xfrm>
              <a:off x="8335184" y="2600318"/>
              <a:ext cx="142876" cy="142876"/>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8335184" y="2457442"/>
              <a:ext cx="142876" cy="142876"/>
            </a:xfrm>
            <a:prstGeom prst="ellipse">
              <a:avLst/>
            </a:prstGeom>
            <a:solidFill>
              <a:srgbClr val="72CD4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335184" y="2314566"/>
              <a:ext cx="142876" cy="142876"/>
            </a:xfrm>
            <a:prstGeom prst="ellipse">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8332631" y="2768958"/>
              <a:ext cx="154546" cy="0"/>
            </a:xfrm>
            <a:custGeom>
              <a:avLst/>
              <a:gdLst>
                <a:gd name="connsiteX0" fmla="*/ 0 w 154546"/>
                <a:gd name="connsiteY0" fmla="*/ 0 h 0"/>
                <a:gd name="connsiteX1" fmla="*/ 154546 w 154546"/>
                <a:gd name="connsiteY1" fmla="*/ 0 h 0"/>
              </a:gdLst>
              <a:ahLst/>
              <a:cxnLst>
                <a:cxn ang="0">
                  <a:pos x="connsiteX0" y="connsiteY0"/>
                </a:cxn>
                <a:cxn ang="0">
                  <a:pos x="connsiteX1" y="connsiteY1"/>
                </a:cxn>
              </a:cxnLst>
              <a:rect l="l" t="t" r="r" b="b"/>
              <a:pathLst>
                <a:path w="154546">
                  <a:moveTo>
                    <a:pt x="0" y="0"/>
                  </a:moveTo>
                  <a:lnTo>
                    <a:pt x="154546"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4" name="矩形 33"/>
          <p:cNvSpPr/>
          <p:nvPr/>
        </p:nvSpPr>
        <p:spPr>
          <a:xfrm>
            <a:off x="7549366" y="1814500"/>
            <a:ext cx="1210588" cy="338554"/>
          </a:xfrm>
          <a:prstGeom prst="rect">
            <a:avLst/>
          </a:prstGeom>
        </p:spPr>
        <p:txBody>
          <a:bodyPr wrap="none">
            <a:spAutoFit/>
          </a:bodyPr>
          <a:lstStyle/>
          <a:p>
            <a:r>
              <a:rPr lang="zh-CN" altLang="en-US" sz="1600" b="1" dirty="0" smtClean="0"/>
              <a:t>出段信号机</a:t>
            </a:r>
            <a:endParaRPr lang="zh-CN" altLang="en-US" sz="1600" b="1" dirty="0"/>
          </a:p>
        </p:txBody>
      </p:sp>
      <p:sp>
        <p:nvSpPr>
          <p:cNvPr id="35" name="矩形 34"/>
          <p:cNvSpPr/>
          <p:nvPr/>
        </p:nvSpPr>
        <p:spPr>
          <a:xfrm>
            <a:off x="9121002" y="3386136"/>
            <a:ext cx="1218603" cy="338554"/>
          </a:xfrm>
          <a:prstGeom prst="rect">
            <a:avLst/>
          </a:prstGeom>
        </p:spPr>
        <p:txBody>
          <a:bodyPr wrap="none">
            <a:spAutoFit/>
          </a:bodyPr>
          <a:lstStyle/>
          <a:p>
            <a:r>
              <a:rPr lang="zh-CN" altLang="en-US" sz="1600" b="1" dirty="0" smtClean="0"/>
              <a:t>进段信号机</a:t>
            </a:r>
            <a:endParaRPr lang="zh-CN" altLang="en-US" sz="1600" b="1" dirty="0"/>
          </a:p>
        </p:txBody>
      </p:sp>
      <p:sp>
        <p:nvSpPr>
          <p:cNvPr id="37" name="云形标注 36"/>
          <p:cNvSpPr/>
          <p:nvPr/>
        </p:nvSpPr>
        <p:spPr>
          <a:xfrm>
            <a:off x="8120870" y="4100516"/>
            <a:ext cx="3071834" cy="1428760"/>
          </a:xfrm>
          <a:prstGeom prst="cloudCallout">
            <a:avLst>
              <a:gd name="adj1" fmla="val -34249"/>
              <a:gd name="adj2" fmla="val -9975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solidFill>
              </a:rPr>
              <a:t>转换轨“登记”，经转换轨上的应答器进行车一地通信初始化</a:t>
            </a:r>
            <a:endParaRPr lang="zh-CN" altLang="en-US" sz="1800" b="1" dirty="0">
              <a:solidFill>
                <a:schemeClr val="tx1"/>
              </a:solidFill>
            </a:endParaRPr>
          </a:p>
        </p:txBody>
      </p:sp>
      <p:sp>
        <p:nvSpPr>
          <p:cNvPr id="38" name="任意多边形 37"/>
          <p:cNvSpPr/>
          <p:nvPr/>
        </p:nvSpPr>
        <p:spPr>
          <a:xfrm>
            <a:off x="4906850" y="1996225"/>
            <a:ext cx="3499771" cy="961283"/>
          </a:xfrm>
          <a:custGeom>
            <a:avLst/>
            <a:gdLst>
              <a:gd name="connsiteX0" fmla="*/ 3271234 w 3271234"/>
              <a:gd name="connsiteY0" fmla="*/ 2653048 h 2653048"/>
              <a:gd name="connsiteX1" fmla="*/ 0 w 3271234"/>
              <a:gd name="connsiteY1" fmla="*/ 0 h 2653048"/>
            </a:gdLst>
            <a:ahLst/>
            <a:cxnLst>
              <a:cxn ang="0">
                <a:pos x="connsiteX0" y="connsiteY0"/>
              </a:cxn>
              <a:cxn ang="0">
                <a:pos x="connsiteX1" y="connsiteY1"/>
              </a:cxn>
            </a:cxnLst>
            <a:rect l="l" t="t" r="r" b="b"/>
            <a:pathLst>
              <a:path w="3271234" h="2653048">
                <a:moveTo>
                  <a:pt x="3271234" y="2653048"/>
                </a:moveTo>
                <a:lnTo>
                  <a:pt x="0" y="0"/>
                </a:lnTo>
              </a:path>
            </a:pathLst>
          </a:custGeom>
          <a:ln w="38100">
            <a:solidFill>
              <a:srgbClr val="0303EB"/>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矩形 38"/>
          <p:cNvSpPr/>
          <p:nvPr/>
        </p:nvSpPr>
        <p:spPr>
          <a:xfrm rot="834162">
            <a:off x="5563513" y="1958971"/>
            <a:ext cx="1991251" cy="400110"/>
          </a:xfrm>
          <a:prstGeom prst="rect">
            <a:avLst/>
          </a:prstGeom>
          <a:ln>
            <a:solidFill>
              <a:srgbClr val="0303EB"/>
            </a:solidFill>
          </a:ln>
        </p:spPr>
        <p:txBody>
          <a:bodyPr wrap="none">
            <a:spAutoFit/>
          </a:bodyPr>
          <a:lstStyle/>
          <a:p>
            <a:r>
              <a:rPr lang="zh-CN" altLang="en-US" sz="2000" b="1" dirty="0" smtClean="0">
                <a:solidFill>
                  <a:srgbClr val="0303EB"/>
                </a:solidFill>
              </a:rPr>
              <a:t>车组号和司机号</a:t>
            </a:r>
            <a:endParaRPr lang="zh-CN" altLang="en-US" sz="2000" b="1" dirty="0">
              <a:solidFill>
                <a:srgbClr val="0303EB"/>
              </a:solidFill>
            </a:endParaRPr>
          </a:p>
        </p:txBody>
      </p:sp>
      <p:sp>
        <p:nvSpPr>
          <p:cNvPr id="40" name="任意多边形 39"/>
          <p:cNvSpPr/>
          <p:nvPr/>
        </p:nvSpPr>
        <p:spPr>
          <a:xfrm>
            <a:off x="4263218" y="2100252"/>
            <a:ext cx="3499771" cy="961283"/>
          </a:xfrm>
          <a:custGeom>
            <a:avLst/>
            <a:gdLst>
              <a:gd name="connsiteX0" fmla="*/ 3271234 w 3271234"/>
              <a:gd name="connsiteY0" fmla="*/ 2653048 h 2653048"/>
              <a:gd name="connsiteX1" fmla="*/ 0 w 3271234"/>
              <a:gd name="connsiteY1" fmla="*/ 0 h 2653048"/>
            </a:gdLst>
            <a:ahLst/>
            <a:cxnLst>
              <a:cxn ang="0">
                <a:pos x="connsiteX0" y="connsiteY0"/>
              </a:cxn>
              <a:cxn ang="0">
                <a:pos x="connsiteX1" y="connsiteY1"/>
              </a:cxn>
            </a:cxnLst>
            <a:rect l="l" t="t" r="r" b="b"/>
            <a:pathLst>
              <a:path w="3271234" h="2653048">
                <a:moveTo>
                  <a:pt x="3271234" y="2653048"/>
                </a:moveTo>
                <a:lnTo>
                  <a:pt x="0" y="0"/>
                </a:lnTo>
              </a:path>
            </a:pathLst>
          </a:custGeom>
          <a:ln w="38100">
            <a:solidFill>
              <a:srgbClr val="FF0000"/>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矩形 40"/>
          <p:cNvSpPr/>
          <p:nvPr/>
        </p:nvSpPr>
        <p:spPr>
          <a:xfrm rot="834162">
            <a:off x="5040270" y="2619366"/>
            <a:ext cx="1475084" cy="400110"/>
          </a:xfrm>
          <a:prstGeom prst="rect">
            <a:avLst/>
          </a:prstGeom>
          <a:ln>
            <a:solidFill>
              <a:srgbClr val="FF0000"/>
            </a:solidFill>
          </a:ln>
        </p:spPr>
        <p:txBody>
          <a:bodyPr wrap="none">
            <a:spAutoFit/>
          </a:bodyPr>
          <a:lstStyle/>
          <a:p>
            <a:r>
              <a:rPr lang="zh-CN" altLang="en-US" sz="2000" b="1" dirty="0" smtClean="0">
                <a:solidFill>
                  <a:srgbClr val="FF0000"/>
                </a:solidFill>
              </a:rPr>
              <a:t>列车识别号</a:t>
            </a:r>
            <a:endParaRPr lang="zh-CN" altLang="en-US"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2414 0.02558 L -0.07124 0.08556 " pathEditMode="relative" ptsTypes="AA">
                                      <p:cBhvr>
                                        <p:cTn id="6" dur="2000" fill="hold"/>
                                        <p:tgtEl>
                                          <p:spTgt spid="19"/>
                                        </p:tgtEl>
                                        <p:attrNameLst>
                                          <p:attrName>ppt_x</p:attrName>
                                          <p:attrName>ppt_y</p:attrName>
                                        </p:attrNameLst>
                                      </p:cBhvr>
                                    </p:animMotion>
                                  </p:childTnLst>
                                </p:cTn>
                              </p:par>
                            </p:childTnLst>
                          </p:cTn>
                        </p:par>
                        <p:par>
                          <p:cTn id="7" fill="hold">
                            <p:stCondLst>
                              <p:cond delay="2000"/>
                            </p:stCondLst>
                            <p:childTnLst>
                              <p:par>
                                <p:cTn id="8" presetID="22" presetClass="entr" presetSubtype="1" fill="hold" grpId="0" nodeType="after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500"/>
                                        <p:tgtEl>
                                          <p:spTgt spid="3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down)">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1" nodeType="clickEffect">
                                  <p:stCondLst>
                                    <p:cond delay="0"/>
                                  </p:stCondLst>
                                  <p:childTnLst>
                                    <p:animMotion origin="layout" path="M -0.07123 0.08556 L -0.25367 0.2957 " pathEditMode="relative" rAng="0" ptsTypes="AA">
                                      <p:cBhvr>
                                        <p:cTn id="30" dur="2000" fill="hold"/>
                                        <p:tgtEl>
                                          <p:spTgt spid="19"/>
                                        </p:tgtEl>
                                        <p:attrNameLst>
                                          <p:attrName>ppt_x</p:attrName>
                                          <p:attrName>ppt_y</p:attrName>
                                        </p:attrNameLst>
                                      </p:cBhvr>
                                      <p:rCtr x="-91" y="1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37" grpId="0" animBg="1"/>
      <p:bldP spid="38" grpId="0" animBg="1"/>
      <p:bldP spid="39" grpId="0" animBg="1"/>
      <p:bldP spid="40" grpId="0" animBg="1"/>
      <p:bldP spid="4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7004" y="1314434"/>
            <a:ext cx="3862580" cy="461665"/>
            <a:chOff x="548443" y="1281397"/>
            <a:chExt cx="3862580"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3433953" cy="461665"/>
            </a:xfrm>
            <a:prstGeom prst="rect">
              <a:avLst/>
            </a:prstGeom>
          </p:spPr>
          <p:txBody>
            <a:bodyPr wrap="none">
              <a:spAutoFit/>
            </a:bodyPr>
            <a:lstStyle/>
            <a:p>
              <a:pPr lvl="0"/>
              <a:r>
                <a:rPr lang="en-US" altLang="zh-CN" sz="2400" b="1" dirty="0" smtClean="0"/>
                <a:t>2</a:t>
              </a:r>
              <a:r>
                <a:rPr lang="zh-CN" altLang="en-US" sz="2400" b="1" dirty="0" smtClean="0"/>
                <a:t>、列车定位和轮经校准</a:t>
              </a:r>
              <a:endParaRPr lang="zh-CN" altLang="en-US" sz="2400" b="1" dirty="0" smtClean="0">
                <a:solidFill>
                  <a:srgbClr val="333399"/>
                </a:solidFill>
                <a:latin typeface="+mj-ea"/>
              </a:endParaRPr>
            </a:p>
          </p:txBody>
        </p:sp>
      </p:grpSp>
      <p:sp>
        <p:nvSpPr>
          <p:cNvPr id="8" name="矩形 7"/>
          <p:cNvSpPr/>
          <p:nvPr/>
        </p:nvSpPr>
        <p:spPr>
          <a:xfrm>
            <a:off x="762756" y="5100648"/>
            <a:ext cx="10858576" cy="1477328"/>
          </a:xfrm>
          <a:prstGeom prst="rect">
            <a:avLst/>
          </a:prstGeom>
        </p:spPr>
        <p:txBody>
          <a:bodyPr wrap="square">
            <a:spAutoFit/>
          </a:bodyPr>
          <a:lstStyle/>
          <a:p>
            <a:pPr>
              <a:lnSpc>
                <a:spcPct val="150000"/>
              </a:lnSpc>
            </a:pPr>
            <a:r>
              <a:rPr lang="zh-CN" altLang="en-US" sz="2000" b="1" dirty="0" smtClean="0"/>
              <a:t>为了减小列车定位及测速的误差，在每次运营之前车载控制器需要完成轮径校准工作。</a:t>
            </a:r>
            <a:endParaRPr lang="en-US" altLang="zh-CN" sz="2000" b="1" dirty="0" smtClean="0"/>
          </a:p>
          <a:p>
            <a:pPr>
              <a:lnSpc>
                <a:spcPct val="150000"/>
              </a:lnSpc>
            </a:pPr>
            <a:r>
              <a:rPr lang="zh-CN" altLang="en-US" sz="2000" b="1" dirty="0" smtClean="0"/>
              <a:t>校准的过程是用车载里程计测量两个应答器之间的车轮转数，并与车载数据库中预置的这两个应答器之间的实际距离比较。</a:t>
            </a:r>
            <a:endParaRPr lang="zh-CN" altLang="en-US" sz="2000" b="1" dirty="0"/>
          </a:p>
        </p:txBody>
      </p:sp>
      <p:grpSp>
        <p:nvGrpSpPr>
          <p:cNvPr id="9" name="组合 9"/>
          <p:cNvGrpSpPr/>
          <p:nvPr/>
        </p:nvGrpSpPr>
        <p:grpSpPr>
          <a:xfrm>
            <a:off x="191253" y="1957376"/>
            <a:ext cx="11621364" cy="2214578"/>
            <a:chOff x="119816" y="1770495"/>
            <a:chExt cx="11621364" cy="2453723"/>
          </a:xfrm>
        </p:grpSpPr>
        <p:sp>
          <p:nvSpPr>
            <p:cNvPr id="10" name="圆角矩形 9"/>
            <p:cNvSpPr/>
            <p:nvPr/>
          </p:nvSpPr>
          <p:spPr>
            <a:xfrm>
              <a:off x="477005" y="2200264"/>
              <a:ext cx="11264174" cy="2023954"/>
            </a:xfrm>
            <a:prstGeom prst="roundRect">
              <a:avLst>
                <a:gd name="adj" fmla="val 7531"/>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11" name="组合 8"/>
            <p:cNvGrpSpPr/>
            <p:nvPr/>
          </p:nvGrpSpPr>
          <p:grpSpPr>
            <a:xfrm>
              <a:off x="119816" y="1770495"/>
              <a:ext cx="2143140" cy="769099"/>
              <a:chOff x="-442782" y="2181758"/>
              <a:chExt cx="878336" cy="1449947"/>
            </a:xfrm>
          </p:grpSpPr>
          <p:sp>
            <p:nvSpPr>
              <p:cNvPr id="13" name="圆角矩形 4"/>
              <p:cNvSpPr/>
              <p:nvPr/>
            </p:nvSpPr>
            <p:spPr>
              <a:xfrm>
                <a:off x="-442782" y="2181758"/>
                <a:ext cx="878336" cy="1449947"/>
              </a:xfrm>
              <a:prstGeom prst="roundRect">
                <a:avLst/>
              </a:prstGeom>
              <a:solidFill>
                <a:schemeClr val="accent2">
                  <a:lumMod val="75000"/>
                </a:schemeClr>
              </a:solidFill>
              <a:ln>
                <a:solidFill>
                  <a:srgbClr val="FF0000"/>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sz="2400"/>
              </a:p>
            </p:txBody>
          </p:sp>
          <p:sp>
            <p:nvSpPr>
              <p:cNvPr id="14" name="TextBox 13"/>
              <p:cNvSpPr txBox="1"/>
              <p:nvPr/>
            </p:nvSpPr>
            <p:spPr>
              <a:xfrm>
                <a:off x="-413505" y="2480203"/>
                <a:ext cx="799954" cy="964343"/>
              </a:xfrm>
              <a:prstGeom prst="rect">
                <a:avLst/>
              </a:prstGeom>
              <a:noFill/>
              <a:ln>
                <a:noFill/>
              </a:ln>
            </p:spPr>
            <p:txBody>
              <a:bodyPr wrap="square" rtlCol="0">
                <a:spAutoFit/>
              </a:bodyPr>
              <a:lstStyle/>
              <a:p>
                <a:pPr algn="ctr"/>
                <a:r>
                  <a:rPr lang="zh-CN" altLang="en-US" sz="2400" b="1" dirty="0" smtClean="0">
                    <a:solidFill>
                      <a:schemeClr val="bg1"/>
                    </a:solidFill>
                    <a:latin typeface="+mj-ea"/>
                    <a:ea typeface="+mj-ea"/>
                  </a:rPr>
                  <a:t>列车定位</a:t>
                </a:r>
                <a:endParaRPr lang="zh-CN" altLang="en-US" sz="2400" b="1" dirty="0">
                  <a:solidFill>
                    <a:schemeClr val="bg1"/>
                  </a:solidFill>
                  <a:latin typeface="+mj-ea"/>
                  <a:ea typeface="+mj-ea"/>
                </a:endParaRPr>
              </a:p>
            </p:txBody>
          </p:sp>
        </p:grpSp>
        <p:sp>
          <p:nvSpPr>
            <p:cNvPr id="12" name="矩形 11"/>
            <p:cNvSpPr/>
            <p:nvPr/>
          </p:nvSpPr>
          <p:spPr>
            <a:xfrm>
              <a:off x="619881" y="2675328"/>
              <a:ext cx="11121299" cy="1080251"/>
            </a:xfrm>
            <a:prstGeom prst="rect">
              <a:avLst/>
            </a:prstGeom>
            <a:ln>
              <a:noFill/>
            </a:ln>
          </p:spPr>
          <p:txBody>
            <a:bodyPr wrap="square">
              <a:spAutoFit/>
            </a:bodyPr>
            <a:lstStyle/>
            <a:p>
              <a:pPr>
                <a:lnSpc>
                  <a:spcPct val="150000"/>
                </a:lnSpc>
              </a:pPr>
              <a:r>
                <a:rPr lang="zh-CN" altLang="en-US" sz="2000" b="1" dirty="0" smtClean="0"/>
                <a:t>当列车通过一个应答器时，可以接收到一组数字信息用来识别应答器，并根据应答器提供数据信息检索车载轨道数据库，为列车提供精确的绝对地理位置信息。</a:t>
              </a:r>
              <a:endParaRPr lang="en-US" altLang="zh-CN" sz="2000" b="1" dirty="0" smtClean="0"/>
            </a:p>
          </p:txBody>
        </p:sp>
      </p:grpSp>
      <p:grpSp>
        <p:nvGrpSpPr>
          <p:cNvPr id="15" name="组合 9"/>
          <p:cNvGrpSpPr/>
          <p:nvPr/>
        </p:nvGrpSpPr>
        <p:grpSpPr>
          <a:xfrm>
            <a:off x="191252" y="4457706"/>
            <a:ext cx="11621363" cy="2214578"/>
            <a:chOff x="119816" y="1770495"/>
            <a:chExt cx="11621363" cy="2453723"/>
          </a:xfrm>
        </p:grpSpPr>
        <p:sp>
          <p:nvSpPr>
            <p:cNvPr id="16" name="圆角矩形 15"/>
            <p:cNvSpPr/>
            <p:nvPr/>
          </p:nvSpPr>
          <p:spPr>
            <a:xfrm>
              <a:off x="477005" y="2200264"/>
              <a:ext cx="11264174" cy="2023954"/>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17" name="组合 8"/>
            <p:cNvGrpSpPr/>
            <p:nvPr/>
          </p:nvGrpSpPr>
          <p:grpSpPr>
            <a:xfrm>
              <a:off x="119816" y="1770495"/>
              <a:ext cx="2143140" cy="769099"/>
              <a:chOff x="-442782" y="2181758"/>
              <a:chExt cx="878336" cy="1449947"/>
            </a:xfrm>
          </p:grpSpPr>
          <p:sp>
            <p:nvSpPr>
              <p:cNvPr id="19" name="圆角矩形 4"/>
              <p:cNvSpPr/>
              <p:nvPr/>
            </p:nvSpPr>
            <p:spPr>
              <a:xfrm>
                <a:off x="-442782" y="2181758"/>
                <a:ext cx="878336" cy="1449947"/>
              </a:xfrm>
              <a:prstGeom prst="roundRect">
                <a:avLst/>
              </a:prstGeom>
              <a:solidFill>
                <a:srgbClr val="0303EB"/>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sz="2400"/>
              </a:p>
            </p:txBody>
          </p:sp>
          <p:sp>
            <p:nvSpPr>
              <p:cNvPr id="20" name="TextBox 19"/>
              <p:cNvSpPr txBox="1"/>
              <p:nvPr/>
            </p:nvSpPr>
            <p:spPr>
              <a:xfrm>
                <a:off x="-413505" y="2480203"/>
                <a:ext cx="799954" cy="964343"/>
              </a:xfrm>
              <a:prstGeom prst="rect">
                <a:avLst/>
              </a:prstGeom>
              <a:noFill/>
            </p:spPr>
            <p:txBody>
              <a:bodyPr wrap="square" rtlCol="0">
                <a:spAutoFit/>
              </a:bodyPr>
              <a:lstStyle/>
              <a:p>
                <a:pPr algn="ctr"/>
                <a:r>
                  <a:rPr lang="zh-CN" altLang="en-US" sz="2400" b="1" dirty="0" smtClean="0">
                    <a:solidFill>
                      <a:schemeClr val="bg1"/>
                    </a:solidFill>
                    <a:latin typeface="+mj-ea"/>
                    <a:ea typeface="+mj-ea"/>
                  </a:rPr>
                  <a:t>轮径校准</a:t>
                </a:r>
                <a:endParaRPr lang="zh-CN" altLang="en-US" sz="2400" b="1" dirty="0">
                  <a:solidFill>
                    <a:schemeClr val="bg1"/>
                  </a:solidFill>
                  <a:latin typeface="+mj-ea"/>
                  <a:ea typeface="+mj-ea"/>
                </a:endParaRPr>
              </a:p>
            </p:txBody>
          </p:sp>
        </p:grpSp>
      </p:grpSp>
      <p:sp>
        <p:nvSpPr>
          <p:cNvPr id="22" name="矩形 2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39041"/>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第二章  信号基础设备</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2.6 </a:t>
            </a:r>
            <a:r>
              <a:rPr lang="zh-CN" altLang="en-US" sz="3800" b="1" dirty="0" smtClean="0">
                <a:solidFill>
                  <a:srgbClr val="000000"/>
                </a:solidFill>
                <a:latin typeface="华文新魏" pitchFamily="2" charset="-122"/>
                <a:ea typeface="华文新魏" pitchFamily="2" charset="-122"/>
              </a:rPr>
              <a:t>应答器（信标）</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grpSp>
        <p:nvGrpSpPr>
          <p:cNvPr id="3" name="组合 2"/>
          <p:cNvGrpSpPr/>
          <p:nvPr/>
        </p:nvGrpSpPr>
        <p:grpSpPr>
          <a:xfrm>
            <a:off x="477004" y="1314434"/>
            <a:ext cx="2315682" cy="461665"/>
            <a:chOff x="548443" y="1281397"/>
            <a:chExt cx="2315682" cy="461665"/>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1887055" cy="461665"/>
            </a:xfrm>
            <a:prstGeom prst="rect">
              <a:avLst/>
            </a:prstGeom>
          </p:spPr>
          <p:txBody>
            <a:bodyPr wrap="none">
              <a:spAutoFit/>
            </a:bodyPr>
            <a:lstStyle/>
            <a:p>
              <a:pPr lvl="0"/>
              <a:r>
                <a:rPr lang="en-US" altLang="zh-CN" sz="2400" b="1" dirty="0" smtClean="0"/>
                <a:t>3</a:t>
              </a:r>
              <a:r>
                <a:rPr lang="zh-CN" altLang="en-US" sz="2400" b="1" dirty="0" smtClean="0"/>
                <a:t>、精确停车</a:t>
              </a:r>
              <a:endParaRPr lang="zh-CN" altLang="en-US" sz="2400" b="1" dirty="0" smtClean="0">
                <a:solidFill>
                  <a:srgbClr val="333399"/>
                </a:solidFill>
                <a:latin typeface="+mj-ea"/>
              </a:endParaRPr>
            </a:p>
          </p:txBody>
        </p:sp>
      </p:grpSp>
      <p:pic>
        <p:nvPicPr>
          <p:cNvPr id="7" name="图片 6" descr="C:\Users\Administrator\AppData\Roaming\Tencent\Users\603359521\QQ\WinTemp\RichOle\IKSJX628RP{DJ`TI{3{@%K8.png"/>
          <p:cNvPicPr/>
          <p:nvPr/>
        </p:nvPicPr>
        <p:blipFill>
          <a:blip r:embed="rId2" cstate="print"/>
          <a:srcRect/>
          <a:stretch>
            <a:fillRect/>
          </a:stretch>
        </p:blipFill>
        <p:spPr bwMode="auto">
          <a:xfrm>
            <a:off x="1548574" y="2314566"/>
            <a:ext cx="8643998" cy="3929090"/>
          </a:xfrm>
          <a:prstGeom prst="rect">
            <a:avLst/>
          </a:prstGeom>
          <a:noFill/>
          <a:ln w="9525">
            <a:noFill/>
            <a:miter lim="800000"/>
            <a:headEnd/>
            <a:tailEnd/>
          </a:ln>
        </p:spPr>
      </p:pic>
      <p:sp>
        <p:nvSpPr>
          <p:cNvPr id="9" name="矩形 8"/>
          <p:cNvSpPr/>
          <p:nvPr/>
        </p:nvSpPr>
        <p:spPr>
          <a:xfrm>
            <a:off x="11264142" y="1957376"/>
            <a:ext cx="419031" cy="4401205"/>
          </a:xfrm>
          <a:prstGeom prst="rect">
            <a:avLst/>
          </a:prstGeom>
        </p:spPr>
        <p:txBody>
          <a:bodyPr wrap="square">
            <a:spAutoFit/>
          </a:bodyPr>
          <a:lstStyle/>
          <a:p>
            <a:pPr lvl="0" algn="ctr" defTabSz="914400" fontAlgn="base">
              <a:spcBef>
                <a:spcPct val="0"/>
              </a:spcBef>
              <a:spcAft>
                <a:spcPct val="0"/>
              </a:spcAft>
            </a:pPr>
            <a:r>
              <a:rPr lang="zh-CN" altLang="en-US" sz="2000" b="1" dirty="0" smtClean="0">
                <a:solidFill>
                  <a:srgbClr val="0303EB"/>
                </a:solidFill>
                <a:latin typeface="Calibri" pitchFamily="34" charset="0"/>
                <a:ea typeface="宋体" pitchFamily="2" charset="-122"/>
                <a:cs typeface="Times New Roman" pitchFamily="18" charset="0"/>
              </a:rPr>
              <a:t>车站定位停车应答器布置示意图</a:t>
            </a:r>
            <a:endParaRPr lang="zh-CN" altLang="en-US" sz="2000" b="1" dirty="0" smtClean="0">
              <a:solidFill>
                <a:srgbClr val="0303EB"/>
              </a:solidFill>
              <a:latin typeface="Arial" pitchFamily="34" charset="0"/>
              <a:ea typeface="宋体" pitchFamily="2" charset="-122"/>
              <a:cs typeface="宋体" pitchFamily="2" charset="-122"/>
            </a:endParaRPr>
          </a:p>
        </p:txBody>
      </p:sp>
      <p:sp>
        <p:nvSpPr>
          <p:cNvPr id="10" name="矩形 9"/>
          <p:cNvSpPr/>
          <p:nvPr/>
        </p:nvSpPr>
        <p:spPr>
          <a:xfrm>
            <a:off x="3763152" y="1385872"/>
            <a:ext cx="5514651" cy="477054"/>
          </a:xfrm>
          <a:prstGeom prst="rect">
            <a:avLst/>
          </a:prstGeom>
        </p:spPr>
        <p:txBody>
          <a:bodyPr wrap="none">
            <a:spAutoFit/>
          </a:bodyPr>
          <a:lstStyle/>
          <a:p>
            <a:r>
              <a:rPr lang="zh-CN" altLang="en-US" b="1" dirty="0" smtClean="0"/>
              <a:t>要求：停车误差在</a:t>
            </a:r>
            <a:r>
              <a:rPr lang="en-US" altLang="zh-CN" b="1" dirty="0" smtClean="0">
                <a:solidFill>
                  <a:srgbClr val="0303EB"/>
                </a:solidFill>
              </a:rPr>
              <a:t>±</a:t>
            </a:r>
            <a:r>
              <a:rPr lang="en-US" b="1" dirty="0" smtClean="0">
                <a:solidFill>
                  <a:srgbClr val="0303EB"/>
                </a:solidFill>
              </a:rPr>
              <a:t>0.25m</a:t>
            </a:r>
            <a:r>
              <a:rPr lang="zh-CN" altLang="en-US" b="1" dirty="0" smtClean="0">
                <a:solidFill>
                  <a:srgbClr val="0303EB"/>
                </a:solidFill>
              </a:rPr>
              <a:t>～</a:t>
            </a:r>
            <a:r>
              <a:rPr lang="en-US" altLang="zh-CN" b="1" dirty="0" smtClean="0">
                <a:solidFill>
                  <a:srgbClr val="0303EB"/>
                </a:solidFill>
              </a:rPr>
              <a:t>±</a:t>
            </a:r>
            <a:r>
              <a:rPr lang="en-US" b="1" dirty="0" smtClean="0">
                <a:solidFill>
                  <a:srgbClr val="0303EB"/>
                </a:solidFill>
              </a:rPr>
              <a:t>0.5m</a:t>
            </a:r>
            <a:r>
              <a:rPr lang="zh-CN" altLang="en-US" b="1" dirty="0" smtClean="0"/>
              <a:t>内</a:t>
            </a:r>
            <a:endParaRPr lang="zh-CN" altLang="en-US" b="1" dirty="0"/>
          </a:p>
        </p:txBody>
      </p:sp>
      <p:sp>
        <p:nvSpPr>
          <p:cNvPr id="11" name="任意多边形 10"/>
          <p:cNvSpPr/>
          <p:nvPr/>
        </p:nvSpPr>
        <p:spPr>
          <a:xfrm flipH="1" flipV="1">
            <a:off x="2120078" y="5957904"/>
            <a:ext cx="1276360" cy="80962"/>
          </a:xfrm>
          <a:custGeom>
            <a:avLst/>
            <a:gdLst>
              <a:gd name="connsiteX0" fmla="*/ 0 w 9144000"/>
              <a:gd name="connsiteY0" fmla="*/ 0 h 0"/>
              <a:gd name="connsiteX1" fmla="*/ 9144000 w 9144000"/>
              <a:gd name="connsiteY1" fmla="*/ 0 h 0"/>
            </a:gdLst>
            <a:ahLst/>
            <a:cxnLst>
              <a:cxn ang="0">
                <a:pos x="connsiteX0" y="connsiteY0"/>
              </a:cxn>
              <a:cxn ang="0">
                <a:pos x="connsiteX1" y="connsiteY1"/>
              </a:cxn>
            </a:cxnLst>
            <a:rect l="l" t="t" r="r" b="b"/>
            <a:pathLst>
              <a:path w="9144000">
                <a:moveTo>
                  <a:pt x="0" y="0"/>
                </a:moveTo>
                <a:lnTo>
                  <a:pt x="9144000" y="0"/>
                </a:lnTo>
              </a:path>
            </a:pathLst>
          </a:cu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0" y="4957772"/>
            <a:ext cx="3000396" cy="714380"/>
            <a:chOff x="1357290" y="1352550"/>
            <a:chExt cx="2714644" cy="433376"/>
          </a:xfrm>
        </p:grpSpPr>
        <p:grpSp>
          <p:nvGrpSpPr>
            <p:cNvPr id="13" name="组合 120"/>
            <p:cNvGrpSpPr/>
            <p:nvPr/>
          </p:nvGrpSpPr>
          <p:grpSpPr>
            <a:xfrm>
              <a:off x="3714744" y="1643050"/>
              <a:ext cx="285752" cy="142876"/>
              <a:chOff x="3643306" y="1643050"/>
              <a:chExt cx="285752" cy="142876"/>
            </a:xfrm>
          </p:grpSpPr>
          <p:sp>
            <p:nvSpPr>
              <p:cNvPr id="45" name="椭圆 44"/>
              <p:cNvSpPr/>
              <p:nvPr/>
            </p:nvSpPr>
            <p:spPr>
              <a:xfrm>
                <a:off x="3643306"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78618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21"/>
            <p:cNvGrpSpPr/>
            <p:nvPr/>
          </p:nvGrpSpPr>
          <p:grpSpPr>
            <a:xfrm>
              <a:off x="1500166" y="1643050"/>
              <a:ext cx="285752" cy="142876"/>
              <a:chOff x="1643042" y="1643050"/>
              <a:chExt cx="285752" cy="142876"/>
            </a:xfrm>
          </p:grpSpPr>
          <p:sp>
            <p:nvSpPr>
              <p:cNvPr id="43" name="椭圆 42"/>
              <p:cNvSpPr/>
              <p:nvPr/>
            </p:nvSpPr>
            <p:spPr>
              <a:xfrm>
                <a:off x="1643042"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785918" y="1643050"/>
                <a:ext cx="142876" cy="142876"/>
              </a:xfrm>
              <a:prstGeom prst="ellipse">
                <a:avLst/>
              </a:prstGeom>
              <a:solidFill>
                <a:schemeClr val="bg1"/>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1357290" y="1643050"/>
              <a:ext cx="2714644"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11"/>
            <p:cNvGrpSpPr/>
            <p:nvPr/>
          </p:nvGrpSpPr>
          <p:grpSpPr>
            <a:xfrm>
              <a:off x="1428728" y="1352550"/>
              <a:ext cx="2628922" cy="366713"/>
              <a:chOff x="1428728" y="1352550"/>
              <a:chExt cx="2628922" cy="366713"/>
            </a:xfrm>
          </p:grpSpPr>
          <p:sp>
            <p:nvSpPr>
              <p:cNvPr id="17" name="任意多边形 16"/>
              <p:cNvSpPr/>
              <p:nvPr/>
            </p:nvSpPr>
            <p:spPr>
              <a:xfrm>
                <a:off x="1428728" y="1643049"/>
                <a:ext cx="2428892" cy="45719"/>
              </a:xfrm>
              <a:custGeom>
                <a:avLst/>
                <a:gdLst>
                  <a:gd name="connsiteX0" fmla="*/ 0 w 1157288"/>
                  <a:gd name="connsiteY0" fmla="*/ 0 h 0"/>
                  <a:gd name="connsiteX1" fmla="*/ 1157288 w 1157288"/>
                  <a:gd name="connsiteY1" fmla="*/ 0 h 0"/>
                </a:gdLst>
                <a:ahLst/>
                <a:cxnLst>
                  <a:cxn ang="0">
                    <a:pos x="connsiteX0" y="connsiteY0"/>
                  </a:cxn>
                  <a:cxn ang="0">
                    <a:pos x="connsiteX1" y="connsiteY1"/>
                  </a:cxn>
                </a:cxnLst>
                <a:rect l="l" t="t" r="r" b="b"/>
                <a:pathLst>
                  <a:path w="1157288">
                    <a:moveTo>
                      <a:pt x="0" y="0"/>
                    </a:moveTo>
                    <a:lnTo>
                      <a:pt x="1157288" y="0"/>
                    </a:lnTo>
                  </a:path>
                </a:pathLst>
              </a:cu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任意多边形 17"/>
              <p:cNvSpPr/>
              <p:nvPr/>
            </p:nvSpPr>
            <p:spPr>
              <a:xfrm>
                <a:off x="1643042"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任意多边形 18"/>
              <p:cNvSpPr/>
              <p:nvPr/>
            </p:nvSpPr>
            <p:spPr>
              <a:xfrm flipV="1">
                <a:off x="1433513" y="1568768"/>
                <a:ext cx="2566983" cy="74281"/>
              </a:xfrm>
              <a:custGeom>
                <a:avLst/>
                <a:gdLst>
                  <a:gd name="connsiteX0" fmla="*/ 0 w 1843087"/>
                  <a:gd name="connsiteY0" fmla="*/ 0 h 0"/>
                  <a:gd name="connsiteX1" fmla="*/ 1843087 w 1843087"/>
                  <a:gd name="connsiteY1" fmla="*/ 0 h 0"/>
                </a:gdLst>
                <a:ahLst/>
                <a:cxnLst>
                  <a:cxn ang="0">
                    <a:pos x="connsiteX0" y="connsiteY0"/>
                  </a:cxn>
                  <a:cxn ang="0">
                    <a:pos x="connsiteX1" y="connsiteY1"/>
                  </a:cxn>
                </a:cxnLst>
                <a:rect l="l" t="t" r="r" b="b"/>
                <a:pathLst>
                  <a:path w="1843087">
                    <a:moveTo>
                      <a:pt x="0" y="0"/>
                    </a:moveTo>
                    <a:lnTo>
                      <a:pt x="1843087" y="0"/>
                    </a:lnTo>
                  </a:path>
                </a:pathLst>
              </a:cu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任意多边形 19"/>
              <p:cNvSpPr/>
              <p:nvPr/>
            </p:nvSpPr>
            <p:spPr>
              <a:xfrm>
                <a:off x="2300288"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任意多边形 20"/>
              <p:cNvSpPr/>
              <p:nvPr/>
            </p:nvSpPr>
            <p:spPr>
              <a:xfrm>
                <a:off x="3000364"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任意多边形 21"/>
              <p:cNvSpPr/>
              <p:nvPr/>
            </p:nvSpPr>
            <p:spPr>
              <a:xfrm>
                <a:off x="3657610" y="1428736"/>
                <a:ext cx="200010" cy="285750"/>
              </a:xfrm>
              <a:custGeom>
                <a:avLst/>
                <a:gdLst>
                  <a:gd name="connsiteX0" fmla="*/ 100013 w 100013"/>
                  <a:gd name="connsiteY0" fmla="*/ 280987 h 285750"/>
                  <a:gd name="connsiteX1" fmla="*/ 100013 w 100013"/>
                  <a:gd name="connsiteY1" fmla="*/ 0 h 285750"/>
                  <a:gd name="connsiteX2" fmla="*/ 0 w 100013"/>
                  <a:gd name="connsiteY2" fmla="*/ 0 h 285750"/>
                  <a:gd name="connsiteX3" fmla="*/ 0 w 100013"/>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100013" h="285750">
                    <a:moveTo>
                      <a:pt x="100013" y="280987"/>
                    </a:moveTo>
                    <a:lnTo>
                      <a:pt x="100013" y="0"/>
                    </a:lnTo>
                    <a:lnTo>
                      <a:pt x="0" y="0"/>
                    </a:ln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任意多边形 22"/>
              <p:cNvSpPr/>
              <p:nvPr/>
            </p:nvSpPr>
            <p:spPr>
              <a:xfrm>
                <a:off x="1747838"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任意多边形 23"/>
              <p:cNvSpPr/>
              <p:nvPr/>
            </p:nvSpPr>
            <p:spPr>
              <a:xfrm>
                <a:off x="2405079"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任意多边形 24"/>
              <p:cNvSpPr/>
              <p:nvPr/>
            </p:nvSpPr>
            <p:spPr>
              <a:xfrm>
                <a:off x="3105151" y="1428750"/>
                <a:ext cx="0" cy="285750"/>
              </a:xfrm>
              <a:custGeom>
                <a:avLst/>
                <a:gdLst>
                  <a:gd name="connsiteX0" fmla="*/ 0 w 0"/>
                  <a:gd name="connsiteY0" fmla="*/ 0 h 285750"/>
                  <a:gd name="connsiteX1" fmla="*/ 0 w 0"/>
                  <a:gd name="connsiteY1" fmla="*/ 285750 h 285750"/>
                </a:gdLst>
                <a:ahLst/>
                <a:cxnLst>
                  <a:cxn ang="0">
                    <a:pos x="connsiteX0" y="connsiteY0"/>
                  </a:cxn>
                  <a:cxn ang="0">
                    <a:pos x="connsiteX1" y="connsiteY1"/>
                  </a:cxn>
                </a:cxnLst>
                <a:rect l="l" t="t" r="r" b="b"/>
                <a:pathLst>
                  <a:path h="285750">
                    <a:moveTo>
                      <a:pt x="0" y="0"/>
                    </a:moveTo>
                    <a:lnTo>
                      <a:pt x="0" y="2857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3762392" y="1428750"/>
                <a:ext cx="0" cy="280988"/>
              </a:xfrm>
              <a:custGeom>
                <a:avLst/>
                <a:gdLst>
                  <a:gd name="connsiteX0" fmla="*/ 0 w 0"/>
                  <a:gd name="connsiteY0" fmla="*/ 0 h 280988"/>
                  <a:gd name="connsiteX1" fmla="*/ 0 w 0"/>
                  <a:gd name="connsiteY1" fmla="*/ 280988 h 280988"/>
                </a:gdLst>
                <a:ahLst/>
                <a:cxnLst>
                  <a:cxn ang="0">
                    <a:pos x="connsiteX0" y="connsiteY0"/>
                  </a:cxn>
                  <a:cxn ang="0">
                    <a:pos x="connsiteX1" y="connsiteY1"/>
                  </a:cxn>
                </a:cxnLst>
                <a:rect l="l" t="t" r="r" b="b"/>
                <a:pathLst>
                  <a:path h="280988">
                    <a:moveTo>
                      <a:pt x="0" y="0"/>
                    </a:moveTo>
                    <a:lnTo>
                      <a:pt x="0" y="28098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圆角矩形 26"/>
              <p:cNvSpPr/>
              <p:nvPr/>
            </p:nvSpPr>
            <p:spPr>
              <a:xfrm>
                <a:off x="1857356"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500298" y="1428736"/>
                <a:ext cx="500066"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3214678" y="1428736"/>
                <a:ext cx="42862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500166"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929058" y="1428736"/>
                <a:ext cx="71438" cy="142876"/>
              </a:xfrm>
              <a:prstGeom prst="round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8750" y="1357313"/>
                <a:ext cx="114300" cy="361950"/>
              </a:xfrm>
              <a:custGeom>
                <a:avLst/>
                <a:gdLst>
                  <a:gd name="connsiteX0" fmla="*/ 114300 w 114300"/>
                  <a:gd name="connsiteY0" fmla="*/ 0 h 361950"/>
                  <a:gd name="connsiteX1" fmla="*/ 52388 w 114300"/>
                  <a:gd name="connsiteY1" fmla="*/ 28575 h 361950"/>
                  <a:gd name="connsiteX2" fmla="*/ 9525 w 114300"/>
                  <a:gd name="connsiteY2" fmla="*/ 147637 h 361950"/>
                  <a:gd name="connsiteX3" fmla="*/ 0 w 114300"/>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14300" h="361950">
                    <a:moveTo>
                      <a:pt x="114300" y="0"/>
                    </a:moveTo>
                    <a:cubicBezTo>
                      <a:pt x="92075" y="1984"/>
                      <a:pt x="69850" y="3969"/>
                      <a:pt x="52388" y="28575"/>
                    </a:cubicBezTo>
                    <a:cubicBezTo>
                      <a:pt x="34926" y="53181"/>
                      <a:pt x="18256" y="92075"/>
                      <a:pt x="9525" y="147637"/>
                    </a:cubicBezTo>
                    <a:cubicBezTo>
                      <a:pt x="794" y="203200"/>
                      <a:pt x="397" y="282575"/>
                      <a:pt x="0"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任意多边形 32"/>
              <p:cNvSpPr/>
              <p:nvPr/>
            </p:nvSpPr>
            <p:spPr>
              <a:xfrm>
                <a:off x="3957638" y="1352550"/>
                <a:ext cx="100012" cy="361950"/>
              </a:xfrm>
              <a:custGeom>
                <a:avLst/>
                <a:gdLst>
                  <a:gd name="connsiteX0" fmla="*/ 0 w 100012"/>
                  <a:gd name="connsiteY0" fmla="*/ 0 h 361950"/>
                  <a:gd name="connsiteX1" fmla="*/ 71437 w 100012"/>
                  <a:gd name="connsiteY1" fmla="*/ 33338 h 361950"/>
                  <a:gd name="connsiteX2" fmla="*/ 95250 w 100012"/>
                  <a:gd name="connsiteY2" fmla="*/ 109538 h 361950"/>
                  <a:gd name="connsiteX3" fmla="*/ 100012 w 100012"/>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00012" h="361950">
                    <a:moveTo>
                      <a:pt x="0" y="0"/>
                    </a:moveTo>
                    <a:cubicBezTo>
                      <a:pt x="27781" y="7541"/>
                      <a:pt x="55562" y="15082"/>
                      <a:pt x="71437" y="33338"/>
                    </a:cubicBezTo>
                    <a:cubicBezTo>
                      <a:pt x="87312" y="51594"/>
                      <a:pt x="90488" y="54769"/>
                      <a:pt x="95250" y="109538"/>
                    </a:cubicBezTo>
                    <a:cubicBezTo>
                      <a:pt x="100012" y="164307"/>
                      <a:pt x="100012" y="263128"/>
                      <a:pt x="100012" y="3619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任意多边形 33"/>
              <p:cNvSpPr/>
              <p:nvPr/>
            </p:nvSpPr>
            <p:spPr>
              <a:xfrm>
                <a:off x="1543050" y="1357313"/>
                <a:ext cx="2424113" cy="0"/>
              </a:xfrm>
              <a:custGeom>
                <a:avLst/>
                <a:gdLst>
                  <a:gd name="connsiteX0" fmla="*/ 0 w 2424113"/>
                  <a:gd name="connsiteY0" fmla="*/ 0 h 0"/>
                  <a:gd name="connsiteX1" fmla="*/ 2424113 w 2424113"/>
                  <a:gd name="connsiteY1" fmla="*/ 0 h 0"/>
                </a:gdLst>
                <a:ahLst/>
                <a:cxnLst>
                  <a:cxn ang="0">
                    <a:pos x="connsiteX0" y="connsiteY0"/>
                  </a:cxn>
                  <a:cxn ang="0">
                    <a:pos x="connsiteX1" y="connsiteY1"/>
                  </a:cxn>
                </a:cxnLst>
                <a:rect l="l" t="t" r="r" b="b"/>
                <a:pathLst>
                  <a:path w="2424113">
                    <a:moveTo>
                      <a:pt x="0" y="0"/>
                    </a:moveTo>
                    <a:lnTo>
                      <a:pt x="2424113"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任意多边形 34"/>
              <p:cNvSpPr/>
              <p:nvPr/>
            </p:nvSpPr>
            <p:spPr>
              <a:xfrm>
                <a:off x="1428750" y="1709738"/>
                <a:ext cx="2628900" cy="4762"/>
              </a:xfrm>
              <a:custGeom>
                <a:avLst/>
                <a:gdLst>
                  <a:gd name="connsiteX0" fmla="*/ 0 w 2628900"/>
                  <a:gd name="connsiteY0" fmla="*/ 4762 h 4762"/>
                  <a:gd name="connsiteX1" fmla="*/ 2628900 w 2628900"/>
                  <a:gd name="connsiteY1" fmla="*/ 0 h 4762"/>
                </a:gdLst>
                <a:ahLst/>
                <a:cxnLst>
                  <a:cxn ang="0">
                    <a:pos x="connsiteX0" y="connsiteY0"/>
                  </a:cxn>
                  <a:cxn ang="0">
                    <a:pos x="connsiteX1" y="connsiteY1"/>
                  </a:cxn>
                </a:cxnLst>
                <a:rect l="l" t="t" r="r" b="b"/>
                <a:pathLst>
                  <a:path w="2628900" h="4762">
                    <a:moveTo>
                      <a:pt x="0" y="4762"/>
                    </a:moveTo>
                    <a:lnTo>
                      <a:pt x="262890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1614488" y="1352550"/>
                <a:ext cx="0" cy="361950"/>
              </a:xfrm>
              <a:custGeom>
                <a:avLst/>
                <a:gdLst>
                  <a:gd name="connsiteX0" fmla="*/ 0 w 0"/>
                  <a:gd name="connsiteY0" fmla="*/ 0 h 361950"/>
                  <a:gd name="connsiteX1" fmla="*/ 0 w 0"/>
                  <a:gd name="connsiteY1" fmla="*/ 361950 h 361950"/>
                </a:gdLst>
                <a:ahLst/>
                <a:cxnLst>
                  <a:cxn ang="0">
                    <a:pos x="connsiteX0" y="connsiteY0"/>
                  </a:cxn>
                  <a:cxn ang="0">
                    <a:pos x="connsiteX1" y="connsiteY1"/>
                  </a:cxn>
                </a:cxnLst>
                <a:rect l="l" t="t" r="r" b="b"/>
                <a:pathLst>
                  <a:path h="361950">
                    <a:moveTo>
                      <a:pt x="0" y="0"/>
                    </a:moveTo>
                    <a:lnTo>
                      <a:pt x="0" y="361950"/>
                    </a:ln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任意多边形 36"/>
              <p:cNvSpPr/>
              <p:nvPr/>
            </p:nvSpPr>
            <p:spPr>
              <a:xfrm>
                <a:off x="3881438" y="1357313"/>
                <a:ext cx="0" cy="347662"/>
              </a:xfrm>
              <a:custGeom>
                <a:avLst/>
                <a:gdLst>
                  <a:gd name="connsiteX0" fmla="*/ 0 w 0"/>
                  <a:gd name="connsiteY0" fmla="*/ 0 h 347662"/>
                  <a:gd name="connsiteX1" fmla="*/ 0 w 0"/>
                  <a:gd name="connsiteY1" fmla="*/ 347662 h 347662"/>
                </a:gdLst>
                <a:ahLst/>
                <a:cxnLst>
                  <a:cxn ang="0">
                    <a:pos x="connsiteX0" y="connsiteY0"/>
                  </a:cxn>
                  <a:cxn ang="0">
                    <a:pos x="connsiteX1" y="connsiteY1"/>
                  </a:cxn>
                </a:cxnLst>
                <a:rect l="l" t="t" r="r" b="b"/>
                <a:pathLst>
                  <a:path h="347662">
                    <a:moveTo>
                      <a:pt x="0" y="0"/>
                    </a:moveTo>
                    <a:lnTo>
                      <a:pt x="0" y="34766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任意多边形 37"/>
              <p:cNvSpPr/>
              <p:nvPr/>
            </p:nvSpPr>
            <p:spPr>
              <a:xfrm>
                <a:off x="1433513" y="1652588"/>
                <a:ext cx="180975" cy="0"/>
              </a:xfrm>
              <a:custGeom>
                <a:avLst/>
                <a:gdLst>
                  <a:gd name="connsiteX0" fmla="*/ 0 w 180975"/>
                  <a:gd name="connsiteY0" fmla="*/ 0 h 0"/>
                  <a:gd name="connsiteX1" fmla="*/ 180975 w 180975"/>
                  <a:gd name="connsiteY1" fmla="*/ 0 h 0"/>
                </a:gdLst>
                <a:ahLst/>
                <a:cxnLst>
                  <a:cxn ang="0">
                    <a:pos x="connsiteX0" y="connsiteY0"/>
                  </a:cxn>
                  <a:cxn ang="0">
                    <a:pos x="connsiteX1" y="connsiteY1"/>
                  </a:cxn>
                </a:cxnLst>
                <a:rect l="l" t="t" r="r" b="b"/>
                <a:pathLst>
                  <a:path w="180975">
                    <a:moveTo>
                      <a:pt x="0" y="0"/>
                    </a:moveTo>
                    <a:lnTo>
                      <a:pt x="18097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a:off x="1843088" y="1652588"/>
                <a:ext cx="452437" cy="0"/>
              </a:xfrm>
              <a:custGeom>
                <a:avLst/>
                <a:gdLst>
                  <a:gd name="connsiteX0" fmla="*/ 0 w 452437"/>
                  <a:gd name="connsiteY0" fmla="*/ 0 h 0"/>
                  <a:gd name="connsiteX1" fmla="*/ 452437 w 452437"/>
                  <a:gd name="connsiteY1" fmla="*/ 0 h 0"/>
                </a:gdLst>
                <a:ahLst/>
                <a:cxnLst>
                  <a:cxn ang="0">
                    <a:pos x="connsiteX0" y="connsiteY0"/>
                  </a:cxn>
                  <a:cxn ang="0">
                    <a:pos x="connsiteX1" y="connsiteY1"/>
                  </a:cxn>
                </a:cxnLst>
                <a:rect l="l" t="t" r="r" b="b"/>
                <a:pathLst>
                  <a:path w="452437">
                    <a:moveTo>
                      <a:pt x="0" y="0"/>
                    </a:moveTo>
                    <a:lnTo>
                      <a:pt x="4524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2500313" y="1652588"/>
                <a:ext cx="490537" cy="0"/>
              </a:xfrm>
              <a:custGeom>
                <a:avLst/>
                <a:gdLst>
                  <a:gd name="connsiteX0" fmla="*/ 0 w 490537"/>
                  <a:gd name="connsiteY0" fmla="*/ 0 h 0"/>
                  <a:gd name="connsiteX1" fmla="*/ 490537 w 490537"/>
                  <a:gd name="connsiteY1" fmla="*/ 0 h 0"/>
                </a:gdLst>
                <a:ahLst/>
                <a:cxnLst>
                  <a:cxn ang="0">
                    <a:pos x="connsiteX0" y="connsiteY0"/>
                  </a:cxn>
                  <a:cxn ang="0">
                    <a:pos x="connsiteX1" y="connsiteY1"/>
                  </a:cxn>
                </a:cxnLst>
                <a:rect l="l" t="t" r="r" b="b"/>
                <a:pathLst>
                  <a:path w="490537">
                    <a:moveTo>
                      <a:pt x="0" y="0"/>
                    </a:moveTo>
                    <a:lnTo>
                      <a:pt x="49053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任意多边形 40"/>
              <p:cNvSpPr/>
              <p:nvPr/>
            </p:nvSpPr>
            <p:spPr>
              <a:xfrm>
                <a:off x="3195638" y="1652588"/>
                <a:ext cx="461962" cy="0"/>
              </a:xfrm>
              <a:custGeom>
                <a:avLst/>
                <a:gdLst>
                  <a:gd name="connsiteX0" fmla="*/ 0 w 461962"/>
                  <a:gd name="connsiteY0" fmla="*/ 0 h 0"/>
                  <a:gd name="connsiteX1" fmla="*/ 461962 w 461962"/>
                  <a:gd name="connsiteY1" fmla="*/ 0 h 0"/>
                </a:gdLst>
                <a:ahLst/>
                <a:cxnLst>
                  <a:cxn ang="0">
                    <a:pos x="connsiteX0" y="connsiteY0"/>
                  </a:cxn>
                  <a:cxn ang="0">
                    <a:pos x="connsiteX1" y="connsiteY1"/>
                  </a:cxn>
                </a:cxnLst>
                <a:rect l="l" t="t" r="r" b="b"/>
                <a:pathLst>
                  <a:path w="461962">
                    <a:moveTo>
                      <a:pt x="0" y="0"/>
                    </a:moveTo>
                    <a:lnTo>
                      <a:pt x="46196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任意多边形 41"/>
              <p:cNvSpPr/>
              <p:nvPr/>
            </p:nvSpPr>
            <p:spPr>
              <a:xfrm>
                <a:off x="3881438" y="1652588"/>
                <a:ext cx="171450" cy="0"/>
              </a:xfrm>
              <a:custGeom>
                <a:avLst/>
                <a:gdLst>
                  <a:gd name="connsiteX0" fmla="*/ 0 w 171450"/>
                  <a:gd name="connsiteY0" fmla="*/ 0 h 0"/>
                  <a:gd name="connsiteX1" fmla="*/ 171450 w 171450"/>
                  <a:gd name="connsiteY1" fmla="*/ 0 h 0"/>
                </a:gdLst>
                <a:ahLst/>
                <a:cxnLst>
                  <a:cxn ang="0">
                    <a:pos x="connsiteX0" y="connsiteY0"/>
                  </a:cxn>
                  <a:cxn ang="0">
                    <a:pos x="connsiteX1" y="connsiteY1"/>
                  </a:cxn>
                </a:cxnLst>
                <a:rect l="l" t="t" r="r" b="b"/>
                <a:pathLst>
                  <a:path w="171450">
                    <a:moveTo>
                      <a:pt x="0" y="0"/>
                    </a:moveTo>
                    <a:lnTo>
                      <a:pt x="1714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47" name="云形标注 46"/>
          <p:cNvSpPr/>
          <p:nvPr/>
        </p:nvSpPr>
        <p:spPr>
          <a:xfrm>
            <a:off x="2977334" y="5772140"/>
            <a:ext cx="3143272" cy="1428760"/>
          </a:xfrm>
          <a:prstGeom prst="cloudCallout">
            <a:avLst>
              <a:gd name="adj1" fmla="val -5740"/>
              <a:gd name="adj2" fmla="val -66400"/>
            </a:avLst>
          </a:prstGeom>
          <a:solidFill>
            <a:schemeClr val="bg1"/>
          </a:solidFill>
          <a:ln>
            <a:solidFill>
              <a:srgbClr val="72C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solidFill>
              </a:rPr>
              <a:t>列车接收到停车标志位置信息，启动定点停车程序</a:t>
            </a:r>
            <a:endParaRPr lang="zh-CN" altLang="en-US" sz="1800" b="1" dirty="0">
              <a:solidFill>
                <a:schemeClr val="tx1"/>
              </a:solidFill>
            </a:endParaRPr>
          </a:p>
        </p:txBody>
      </p:sp>
      <p:sp>
        <p:nvSpPr>
          <p:cNvPr id="48" name="云形标注 47"/>
          <p:cNvSpPr/>
          <p:nvPr/>
        </p:nvSpPr>
        <p:spPr>
          <a:xfrm>
            <a:off x="4763284" y="5772140"/>
            <a:ext cx="3143272" cy="1428760"/>
          </a:xfrm>
          <a:prstGeom prst="cloudCallout">
            <a:avLst>
              <a:gd name="adj1" fmla="val -5740"/>
              <a:gd name="adj2" fmla="val -664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solidFill>
              </a:rPr>
              <a:t>应答嚣将根据定点停车曲线对实际车速进行校正</a:t>
            </a:r>
            <a:endParaRPr lang="zh-CN" altLang="en-US" sz="1800" b="1" dirty="0">
              <a:solidFill>
                <a:schemeClr val="tx1"/>
              </a:solidFill>
            </a:endParaRPr>
          </a:p>
        </p:txBody>
      </p:sp>
      <p:sp>
        <p:nvSpPr>
          <p:cNvPr id="49" name="云形标注 48"/>
          <p:cNvSpPr/>
          <p:nvPr/>
        </p:nvSpPr>
        <p:spPr>
          <a:xfrm>
            <a:off x="6192044" y="5772140"/>
            <a:ext cx="3143272" cy="1428760"/>
          </a:xfrm>
          <a:prstGeom prst="cloudCallout">
            <a:avLst>
              <a:gd name="adj1" fmla="val -5740"/>
              <a:gd name="adj2" fmla="val -66400"/>
            </a:avLst>
          </a:prstGeom>
          <a:solidFill>
            <a:schemeClr val="bg1"/>
          </a:solidFill>
          <a:ln>
            <a:solidFill>
              <a:srgbClr val="72C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solidFill>
              </a:rPr>
              <a:t>列车转入定位模式</a:t>
            </a:r>
            <a:endParaRPr lang="zh-CN" altLang="en-US" sz="1800" b="1" dirty="0">
              <a:solidFill>
                <a:schemeClr val="tx1"/>
              </a:solidFill>
            </a:endParaRPr>
          </a:p>
        </p:txBody>
      </p:sp>
      <p:sp>
        <p:nvSpPr>
          <p:cNvPr id="50" name="云形标注 49"/>
          <p:cNvSpPr/>
          <p:nvPr/>
        </p:nvSpPr>
        <p:spPr>
          <a:xfrm>
            <a:off x="7263614" y="5772140"/>
            <a:ext cx="3143272" cy="1428760"/>
          </a:xfrm>
          <a:prstGeom prst="cloudCallout">
            <a:avLst>
              <a:gd name="adj1" fmla="val -5740"/>
              <a:gd name="adj2" fmla="val -6640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solidFill>
              </a:rPr>
              <a:t>实施常用制动</a:t>
            </a:r>
            <a:endParaRPr lang="en-US" altLang="zh-CN" sz="1800" b="1" dirty="0" smtClean="0">
              <a:solidFill>
                <a:schemeClr val="tx1"/>
              </a:solidFill>
            </a:endParaRPr>
          </a:p>
          <a:p>
            <a:pPr algn="ctr"/>
            <a:r>
              <a:rPr lang="zh-CN" altLang="en-US" sz="2800" b="1" dirty="0" smtClean="0">
                <a:solidFill>
                  <a:schemeClr val="tx1"/>
                </a:solidFill>
              </a:rPr>
              <a:t>停车</a:t>
            </a:r>
            <a:endParaRPr lang="zh-CN" alt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1.03542E-6 -2.55788E-6 L 0.14714 0.00022 " pathEditMode="relative" rAng="0" ptsTypes="AA">
                                      <p:cBhvr>
                                        <p:cTn id="11" dur="2000" fill="hold"/>
                                        <p:tgtEl>
                                          <p:spTgt spid="12"/>
                                        </p:tgtEl>
                                        <p:attrNameLst>
                                          <p:attrName>ppt_x</p:attrName>
                                          <p:attrName>ppt_y</p:attrName>
                                        </p:attrNameLst>
                                      </p:cBhvr>
                                      <p:rCtr x="74" y="0"/>
                                    </p:animMotion>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up)">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0.14713 0.00022 L 0.30011 0.00044 " pathEditMode="relative" ptsTypes="AA">
                                      <p:cBhvr>
                                        <p:cTn id="19" dur="2000" fill="hold"/>
                                        <p:tgtEl>
                                          <p:spTgt spid="12"/>
                                        </p:tgtEl>
                                        <p:attrNameLst>
                                          <p:attrName>ppt_x</p:attrName>
                                          <p:attrName>ppt_y</p:attrName>
                                        </p:attrNameLst>
                                      </p:cBhvr>
                                    </p:animMotion>
                                  </p:childTnLst>
                                </p:cTn>
                              </p:par>
                              <p:par>
                                <p:cTn id="20" presetID="8" presetClass="exit" presetSubtype="16" fill="hold" grpId="1" nodeType="withEffect">
                                  <p:stCondLst>
                                    <p:cond delay="0"/>
                                  </p:stCondLst>
                                  <p:childTnLst>
                                    <p:animEffect transition="out" filter="diamond(in)">
                                      <p:cBhvr>
                                        <p:cTn id="21" dur="2000"/>
                                        <p:tgtEl>
                                          <p:spTgt spid="47"/>
                                        </p:tgtEl>
                                      </p:cBhvr>
                                    </p:animEffect>
                                    <p:set>
                                      <p:cBhvr>
                                        <p:cTn id="22" dur="1" fill="hold">
                                          <p:stCondLst>
                                            <p:cond delay="1999"/>
                                          </p:stCondLst>
                                        </p:cTn>
                                        <p:tgtEl>
                                          <p:spTgt spid="47"/>
                                        </p:tgtEl>
                                        <p:attrNameLst>
                                          <p:attrName>style.visibility</p:attrName>
                                        </p:attrNameLst>
                                      </p:cBhvr>
                                      <p:to>
                                        <p:strVal val="hidden"/>
                                      </p:to>
                                    </p:se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up)">
                                      <p:cBhvr>
                                        <p:cTn id="26" dur="500"/>
                                        <p:tgtEl>
                                          <p:spTgt spid="48"/>
                                        </p:tgtEl>
                                      </p:cBhvr>
                                    </p:animEffec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30011 0.00044 L 0.4296 0.00066 " pathEditMode="relative" ptsTypes="AA">
                                      <p:cBhvr>
                                        <p:cTn id="30" dur="2000" fill="hold"/>
                                        <p:tgtEl>
                                          <p:spTgt spid="12"/>
                                        </p:tgtEl>
                                        <p:attrNameLst>
                                          <p:attrName>ppt_x</p:attrName>
                                          <p:attrName>ppt_y</p:attrName>
                                        </p:attrNameLst>
                                      </p:cBhvr>
                                    </p:animMotion>
                                  </p:childTnLst>
                                </p:cTn>
                              </p:par>
                              <p:par>
                                <p:cTn id="31" presetID="5" presetClass="exit" presetSubtype="10" fill="hold" grpId="1" nodeType="withEffect">
                                  <p:stCondLst>
                                    <p:cond delay="0"/>
                                  </p:stCondLst>
                                  <p:childTnLst>
                                    <p:animEffect transition="out" filter="checkerboard(across)">
                                      <p:cBhvr>
                                        <p:cTn id="32" dur="500"/>
                                        <p:tgtEl>
                                          <p:spTgt spid="48"/>
                                        </p:tgtEl>
                                      </p:cBhvr>
                                    </p:animEffect>
                                    <p:set>
                                      <p:cBhvr>
                                        <p:cTn id="33" dur="1" fill="hold">
                                          <p:stCondLst>
                                            <p:cond delay="499"/>
                                          </p:stCondLst>
                                        </p:cTn>
                                        <p:tgtEl>
                                          <p:spTgt spid="48"/>
                                        </p:tgtEl>
                                        <p:attrNameLst>
                                          <p:attrName>style.visibility</p:attrName>
                                        </p:attrNameLst>
                                      </p:cBhvr>
                                      <p:to>
                                        <p:strVal val="hidden"/>
                                      </p:to>
                                    </p:set>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up)">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0" presetClass="path" presetSubtype="0" accel="50000" decel="50000" fill="hold" nodeType="clickEffect">
                                  <p:stCondLst>
                                    <p:cond delay="0"/>
                                  </p:stCondLst>
                                  <p:childTnLst>
                                    <p:animMotion origin="layout" path="M 0.4296 0.00066 L 0.50603 0.00088 " pathEditMode="relative" ptsTypes="AA">
                                      <p:cBhvr>
                                        <p:cTn id="41" dur="2000" fill="hold"/>
                                        <p:tgtEl>
                                          <p:spTgt spid="12"/>
                                        </p:tgtEl>
                                        <p:attrNameLst>
                                          <p:attrName>ppt_x</p:attrName>
                                          <p:attrName>ppt_y</p:attrName>
                                        </p:attrNameLst>
                                      </p:cBhvr>
                                    </p:animMotion>
                                  </p:childTnLst>
                                </p:cTn>
                              </p:par>
                              <p:par>
                                <p:cTn id="42" presetID="8" presetClass="exit" presetSubtype="16" fill="hold" grpId="1" nodeType="withEffect">
                                  <p:stCondLst>
                                    <p:cond delay="0"/>
                                  </p:stCondLst>
                                  <p:childTnLst>
                                    <p:animEffect transition="out" filter="diamond(in)">
                                      <p:cBhvr>
                                        <p:cTn id="43" dur="2000"/>
                                        <p:tgtEl>
                                          <p:spTgt spid="49"/>
                                        </p:tgtEl>
                                      </p:cBhvr>
                                    </p:animEffect>
                                    <p:set>
                                      <p:cBhvr>
                                        <p:cTn id="44" dur="1" fill="hold">
                                          <p:stCondLst>
                                            <p:cond delay="1999"/>
                                          </p:stCondLst>
                                        </p:cTn>
                                        <p:tgtEl>
                                          <p:spTgt spid="49"/>
                                        </p:tgtEl>
                                        <p:attrNameLst>
                                          <p:attrName>style.visibility</p:attrName>
                                        </p:attrNameLst>
                                      </p:cBhvr>
                                      <p:to>
                                        <p:strVal val="hidden"/>
                                      </p:to>
                                    </p:set>
                                  </p:childTnLst>
                                </p:cTn>
                              </p:par>
                            </p:childTnLst>
                          </p:cTn>
                        </p:par>
                        <p:par>
                          <p:cTn id="45" fill="hold">
                            <p:stCondLst>
                              <p:cond delay="2000"/>
                            </p:stCondLst>
                            <p:childTnLst>
                              <p:par>
                                <p:cTn id="46" presetID="22" presetClass="entr" presetSubtype="1"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up)">
                                      <p:cBhvr>
                                        <p:cTn id="4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7" grpId="0" animBg="1"/>
      <p:bldP spid="47" grpId="1" animBg="1"/>
      <p:bldP spid="48" grpId="0" animBg="1"/>
      <p:bldP spid="48" grpId="1" animBg="1"/>
      <p:bldP spid="49" grpId="0" animBg="1"/>
      <p:bldP spid="49" grpId="1" animBg="1"/>
      <p:bldP spid="5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grpSp>
        <p:nvGrpSpPr>
          <p:cNvPr id="3" name="组合 2"/>
          <p:cNvGrpSpPr/>
          <p:nvPr/>
        </p:nvGrpSpPr>
        <p:grpSpPr>
          <a:xfrm>
            <a:off x="477004" y="1314434"/>
            <a:ext cx="3997553" cy="477054"/>
            <a:chOff x="548443" y="1281397"/>
            <a:chExt cx="3997553" cy="477054"/>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568926" cy="477054"/>
            </a:xfrm>
            <a:prstGeom prst="rect">
              <a:avLst/>
            </a:prstGeom>
          </p:spPr>
          <p:txBody>
            <a:bodyPr wrap="none">
              <a:spAutoFit/>
            </a:bodyPr>
            <a:lstStyle/>
            <a:p>
              <a:pPr lvl="0"/>
              <a:r>
                <a:rPr lang="en-US" altLang="zh-CN" sz="2400" b="1" dirty="0" smtClean="0"/>
                <a:t>4</a:t>
              </a:r>
              <a:r>
                <a:rPr lang="zh-CN" altLang="en-US" sz="2400" b="1" dirty="0" smtClean="0"/>
                <a:t>、在</a:t>
              </a:r>
              <a:r>
                <a:rPr lang="en-US" sz="2400" b="1" dirty="0" smtClean="0"/>
                <a:t>CBTC</a:t>
              </a:r>
              <a:r>
                <a:rPr lang="zh-CN" altLang="en-US" sz="2400" b="1" dirty="0" smtClean="0"/>
                <a:t>下的后备模式</a:t>
              </a:r>
              <a:endParaRPr lang="zh-CN" altLang="en-US" sz="2400" b="1" dirty="0" smtClean="0">
                <a:solidFill>
                  <a:srgbClr val="333399"/>
                </a:solidFill>
                <a:latin typeface="+mj-ea"/>
              </a:endParaRPr>
            </a:p>
          </p:txBody>
        </p:sp>
      </p:grpSp>
      <p:sp>
        <p:nvSpPr>
          <p:cNvPr id="7" name="矩形 6"/>
          <p:cNvSpPr/>
          <p:nvPr/>
        </p:nvSpPr>
        <p:spPr>
          <a:xfrm>
            <a:off x="619880" y="2100252"/>
            <a:ext cx="10715700" cy="4247317"/>
          </a:xfrm>
          <a:prstGeom prst="rect">
            <a:avLst/>
          </a:prstGeom>
        </p:spPr>
        <p:txBody>
          <a:bodyPr wrap="square">
            <a:spAutoFit/>
          </a:bodyPr>
          <a:lstStyle/>
          <a:p>
            <a:pPr>
              <a:lnSpc>
                <a:spcPct val="150000"/>
              </a:lnSpc>
              <a:buFont typeface="Wingdings" pitchFamily="2" charset="2"/>
              <a:buChar char="p"/>
            </a:pPr>
            <a:r>
              <a:rPr lang="zh-CN" altLang="en-US" sz="2000" b="1" dirty="0" smtClean="0"/>
              <a:t>在后备运营模式下，利用</a:t>
            </a:r>
            <a:r>
              <a:rPr lang="en-US" sz="2000" b="1" dirty="0" smtClean="0"/>
              <a:t>CBTC</a:t>
            </a:r>
            <a:r>
              <a:rPr lang="zh-CN" altLang="en-US" sz="2000" b="1" dirty="0" smtClean="0"/>
              <a:t>车载控制器和地面应答器实现后备</a:t>
            </a:r>
            <a:r>
              <a:rPr lang="en-US" sz="2000" b="1" dirty="0" smtClean="0"/>
              <a:t>ATP</a:t>
            </a:r>
            <a:r>
              <a:rPr lang="zh-CN" altLang="en-US" sz="2000" b="1" dirty="0" smtClean="0"/>
              <a:t>控制功能，确保列车安全地停在信号机前方并防止列车冒进信号。</a:t>
            </a:r>
          </a:p>
          <a:p>
            <a:pPr>
              <a:lnSpc>
                <a:spcPct val="150000"/>
              </a:lnSpc>
              <a:buFont typeface="Wingdings" pitchFamily="2" charset="2"/>
              <a:buChar char="p"/>
            </a:pPr>
            <a:r>
              <a:rPr lang="zh-CN" altLang="en-US" sz="2000" b="1" dirty="0" smtClean="0">
                <a:solidFill>
                  <a:srgbClr val="C00000"/>
                </a:solidFill>
              </a:rPr>
              <a:t>列车由司机人工驾驶，系统提供速度监控，以站间闭塞方式运行</a:t>
            </a:r>
            <a:r>
              <a:rPr lang="zh-CN" altLang="en-US" sz="2000" b="1" dirty="0" smtClean="0"/>
              <a:t>。</a:t>
            </a:r>
          </a:p>
          <a:p>
            <a:pPr>
              <a:lnSpc>
                <a:spcPct val="150000"/>
              </a:lnSpc>
              <a:buFont typeface="Wingdings" pitchFamily="2" charset="2"/>
              <a:buChar char="p"/>
            </a:pPr>
            <a:r>
              <a:rPr lang="zh-CN" altLang="en-US" sz="2000" b="1" dirty="0" smtClean="0"/>
              <a:t>在点式</a:t>
            </a:r>
            <a:r>
              <a:rPr lang="en-US" sz="2000" b="1" dirty="0" smtClean="0"/>
              <a:t>ATP</a:t>
            </a:r>
            <a:r>
              <a:rPr lang="zh-CN" altLang="en-US" sz="2000" b="1" dirty="0" smtClean="0"/>
              <a:t>防护模式下，车载控制器根据车载测速及测距设备确定列车速度和走行跑离；根据地面有源应答器和车载线路数据库确定列车在线路上的位置；根据读取的有源应答器信息并结合车载线路数据库确定列车距前方目标点的距离及限速；生成</a:t>
            </a:r>
            <a:r>
              <a:rPr lang="en-US" sz="2000" b="1" dirty="0" smtClean="0">
                <a:solidFill>
                  <a:srgbClr val="0303EB"/>
                </a:solidFill>
              </a:rPr>
              <a:t>ATP</a:t>
            </a:r>
            <a:r>
              <a:rPr lang="zh-CN" altLang="en-US" sz="2000" b="1" dirty="0" smtClean="0">
                <a:solidFill>
                  <a:srgbClr val="0303EB"/>
                </a:solidFill>
              </a:rPr>
              <a:t>速度</a:t>
            </a:r>
            <a:r>
              <a:rPr lang="en-US" sz="2000" b="1" dirty="0" smtClean="0">
                <a:solidFill>
                  <a:srgbClr val="0303EB"/>
                </a:solidFill>
              </a:rPr>
              <a:t>-</a:t>
            </a:r>
            <a:r>
              <a:rPr lang="zh-CN" altLang="en-US" sz="2000" b="1" dirty="0" smtClean="0">
                <a:solidFill>
                  <a:srgbClr val="0303EB"/>
                </a:solidFill>
              </a:rPr>
              <a:t>距离</a:t>
            </a:r>
            <a:r>
              <a:rPr lang="zh-CN" altLang="en-US" sz="2000" b="1" dirty="0" smtClean="0"/>
              <a:t>线，并将相关信息显示给司机；通过监控列车的实际运行速度，实现超速防护。</a:t>
            </a:r>
            <a:endParaRPr lang="en-US" altLang="zh-CN" sz="2000" b="1" dirty="0" smtClean="0"/>
          </a:p>
          <a:p>
            <a:pPr>
              <a:lnSpc>
                <a:spcPct val="150000"/>
              </a:lnSpc>
              <a:buFont typeface="Wingdings" pitchFamily="2" charset="2"/>
              <a:buChar char="p"/>
            </a:pPr>
            <a:r>
              <a:rPr lang="zh-CN" altLang="en-US" sz="2000" b="1" dirty="0" smtClean="0">
                <a:solidFill>
                  <a:srgbClr val="C00000"/>
                </a:solidFill>
              </a:rPr>
              <a:t>一旦列车超速，向司机提示、报警。如果司机在规定时间内或规定速度范围内未采取有效措施，系统将自动实施紧急制动以保证列车运行安全。</a:t>
            </a:r>
            <a:endParaRPr lang="zh-CN" altLang="en-US" sz="2000" b="1"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100036"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2.6.6 </a:t>
            </a:r>
            <a:r>
              <a:rPr lang="zh-CN" altLang="en-US" sz="28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800" dirty="0">
              <a:solidFill>
                <a:srgbClr val="0070C0"/>
              </a:solidFill>
            </a:endParaRPr>
          </a:p>
        </p:txBody>
      </p:sp>
      <p:grpSp>
        <p:nvGrpSpPr>
          <p:cNvPr id="3" name="组合 2"/>
          <p:cNvGrpSpPr/>
          <p:nvPr/>
        </p:nvGrpSpPr>
        <p:grpSpPr>
          <a:xfrm>
            <a:off x="477004" y="1314434"/>
            <a:ext cx="3997553" cy="477054"/>
            <a:chOff x="548443" y="1281397"/>
            <a:chExt cx="3997553" cy="477054"/>
          </a:xfrm>
        </p:grpSpPr>
        <p:sp>
          <p:nvSpPr>
            <p:cNvPr id="4" name="燕尾形 3"/>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977070" y="1281397"/>
              <a:ext cx="3568926" cy="477054"/>
            </a:xfrm>
            <a:prstGeom prst="rect">
              <a:avLst/>
            </a:prstGeom>
          </p:spPr>
          <p:txBody>
            <a:bodyPr wrap="none">
              <a:spAutoFit/>
            </a:bodyPr>
            <a:lstStyle/>
            <a:p>
              <a:pPr lvl="0"/>
              <a:r>
                <a:rPr lang="en-US" altLang="zh-CN" sz="2400" b="1" dirty="0" smtClean="0"/>
                <a:t>4</a:t>
              </a:r>
              <a:r>
                <a:rPr lang="zh-CN" altLang="en-US" sz="2400" b="1" dirty="0" smtClean="0"/>
                <a:t>、在</a:t>
              </a:r>
              <a:r>
                <a:rPr lang="en-US" sz="2400" b="1" dirty="0" smtClean="0"/>
                <a:t>CBTC</a:t>
              </a:r>
              <a:r>
                <a:rPr lang="zh-CN" altLang="en-US" sz="2400" b="1" dirty="0" smtClean="0"/>
                <a:t>下的后备模式</a:t>
              </a:r>
              <a:endParaRPr lang="zh-CN" altLang="en-US" sz="2400" b="1" dirty="0" smtClean="0">
                <a:solidFill>
                  <a:srgbClr val="333399"/>
                </a:solidFill>
                <a:latin typeface="+mj-ea"/>
              </a:endParaRPr>
            </a:p>
          </p:txBody>
        </p:sp>
      </p:grpSp>
      <p:sp>
        <p:nvSpPr>
          <p:cNvPr id="43010" name="Rectangle 2"/>
          <p:cNvSpPr>
            <a:spLocks noChangeArrowheads="1"/>
          </p:cNvSpPr>
          <p:nvPr/>
        </p:nvSpPr>
        <p:spPr bwMode="auto">
          <a:xfrm>
            <a:off x="0" y="0"/>
            <a:ext cx="122412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3009" name="Object 1"/>
          <p:cNvGraphicFramePr>
            <a:graphicFrameLocks noChangeAspect="1"/>
          </p:cNvGraphicFramePr>
          <p:nvPr/>
        </p:nvGraphicFramePr>
        <p:xfrm>
          <a:off x="1762888" y="1528748"/>
          <a:ext cx="7929618" cy="4059459"/>
        </p:xfrm>
        <a:graphic>
          <a:graphicData uri="http://schemas.openxmlformats.org/presentationml/2006/ole">
            <p:oleObj spid="_x0000_s43009" r:id="rId3" imgW="4000881" imgH="2056257" progId="">
              <p:embed/>
            </p:oleObj>
          </a:graphicData>
        </a:graphic>
      </p:graphicFrame>
      <p:sp>
        <p:nvSpPr>
          <p:cNvPr id="9" name="矩形 8"/>
          <p:cNvSpPr/>
          <p:nvPr/>
        </p:nvSpPr>
        <p:spPr>
          <a:xfrm>
            <a:off x="4977598" y="4886334"/>
            <a:ext cx="4214842" cy="71438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303EB"/>
                </a:solidFill>
              </a:rPr>
              <a:t>站台</a:t>
            </a:r>
            <a:endParaRPr lang="zh-CN" altLang="en-US" sz="3200" b="1" dirty="0">
              <a:solidFill>
                <a:srgbClr val="0303EB"/>
              </a:solidFill>
            </a:endParaRPr>
          </a:p>
        </p:txBody>
      </p:sp>
      <p:sp>
        <p:nvSpPr>
          <p:cNvPr id="10" name="矩形 9"/>
          <p:cNvSpPr/>
          <p:nvPr/>
        </p:nvSpPr>
        <p:spPr>
          <a:xfrm>
            <a:off x="4477532" y="6386532"/>
            <a:ext cx="2428870" cy="477054"/>
          </a:xfrm>
          <a:prstGeom prst="rect">
            <a:avLst/>
          </a:prstGeom>
        </p:spPr>
        <p:txBody>
          <a:bodyPr wrap="none">
            <a:spAutoFit/>
          </a:bodyPr>
          <a:lstStyle/>
          <a:p>
            <a:r>
              <a:rPr lang="zh-CN" altLang="en-US" b="1" dirty="0" smtClean="0"/>
              <a:t>有应答器位置图</a:t>
            </a:r>
            <a:endParaRPr lang="zh-CN" alt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6002800"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2.6.7  </a:t>
            </a:r>
            <a:r>
              <a:rPr lang="zh-CN" altLang="en-US" sz="2800" b="1" dirty="0" smtClean="0">
                <a:solidFill>
                  <a:srgbClr val="0070C0"/>
                </a:solidFill>
                <a:latin typeface="微软雅黑" pitchFamily="34" charset="-122"/>
                <a:ea typeface="微软雅黑" pitchFamily="34" charset="-122"/>
                <a:sym typeface="Arial" pitchFamily="34" charset="0"/>
              </a:rPr>
              <a:t>应答器的技术指标和环境条件</a:t>
            </a:r>
            <a:endParaRPr lang="zh-CN" altLang="en-US" sz="2800" dirty="0">
              <a:solidFill>
                <a:srgbClr val="0070C0"/>
              </a:solidFill>
            </a:endParaRPr>
          </a:p>
        </p:txBody>
      </p:sp>
      <p:sp>
        <p:nvSpPr>
          <p:cNvPr id="39937" name="Rectangle 1"/>
          <p:cNvSpPr>
            <a:spLocks noChangeArrowheads="1"/>
          </p:cNvSpPr>
          <p:nvPr/>
        </p:nvSpPr>
        <p:spPr bwMode="auto">
          <a:xfrm>
            <a:off x="1191384" y="2100252"/>
            <a:ext cx="907262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）能量创书频率：</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27.095MHz</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）数据传输载频：</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4.237MHz</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）调制方式：</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FSK</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）调制频率：</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282kHz</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5</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）报文码长：</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341bit</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（短码），</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1023bit</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（长码）。</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6</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）数码安全方式：</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75bit</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循环冗余校核。</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7</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）数码速率：</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565kbit/s</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8</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）车载接收天线与应答器之间的距离：</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195</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463m</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9</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）适用列车速度：≤</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500km/h</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（短码），≤</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300km/h</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（长码）。</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p:txBody>
      </p:sp>
      <p:grpSp>
        <p:nvGrpSpPr>
          <p:cNvPr id="4" name="组合 3"/>
          <p:cNvGrpSpPr/>
          <p:nvPr/>
        </p:nvGrpSpPr>
        <p:grpSpPr>
          <a:xfrm>
            <a:off x="477004" y="1314434"/>
            <a:ext cx="5409478" cy="461665"/>
            <a:chOff x="548443" y="1281397"/>
            <a:chExt cx="5409478"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4980851" cy="461665"/>
            </a:xfrm>
            <a:prstGeom prst="rect">
              <a:avLst/>
            </a:prstGeom>
          </p:spPr>
          <p:txBody>
            <a:bodyPr wrap="none">
              <a:spAutoFit/>
            </a:bodyPr>
            <a:lstStyle/>
            <a:p>
              <a:pPr lvl="0"/>
              <a:r>
                <a:rPr lang="en-US" altLang="zh-CN" sz="2400" b="1" dirty="0" smtClean="0"/>
                <a:t>1</a:t>
              </a:r>
              <a:r>
                <a:rPr lang="zh-CN" altLang="en-US" sz="2400" b="1" dirty="0" smtClean="0"/>
                <a:t>、技术指标</a:t>
              </a:r>
              <a:r>
                <a:rPr lang="zh-CN" altLang="en-US" sz="2400" b="1" dirty="0" smtClean="0">
                  <a:latin typeface="Calibri" pitchFamily="34" charset="0"/>
                  <a:ea typeface="宋体" pitchFamily="2" charset="-122"/>
                  <a:cs typeface="Times New Roman" pitchFamily="18" charset="0"/>
                </a:rPr>
                <a:t>（以欧式应答器为例）</a:t>
              </a:r>
              <a:endParaRPr lang="zh-CN" altLang="en-US" sz="2400" b="1" dirty="0" smtClean="0">
                <a:solidFill>
                  <a:srgbClr val="333399"/>
                </a:solidFill>
                <a:latin typeface="+mj-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937">
                                            <p:txEl>
                                              <p:pRg st="0" end="0"/>
                                            </p:txEl>
                                          </p:spTgt>
                                        </p:tgtEl>
                                        <p:attrNameLst>
                                          <p:attrName>style.visibility</p:attrName>
                                        </p:attrNameLst>
                                      </p:cBhvr>
                                      <p:to>
                                        <p:strVal val="visible"/>
                                      </p:to>
                                    </p:set>
                                    <p:animEffect transition="in" filter="wipe(left)">
                                      <p:cBhvr>
                                        <p:cTn id="7" dur="500"/>
                                        <p:tgtEl>
                                          <p:spTgt spid="3993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937">
                                            <p:txEl>
                                              <p:pRg st="1" end="1"/>
                                            </p:txEl>
                                          </p:spTgt>
                                        </p:tgtEl>
                                        <p:attrNameLst>
                                          <p:attrName>style.visibility</p:attrName>
                                        </p:attrNameLst>
                                      </p:cBhvr>
                                      <p:to>
                                        <p:strVal val="visible"/>
                                      </p:to>
                                    </p:set>
                                    <p:animEffect transition="in" filter="wipe(left)">
                                      <p:cBhvr>
                                        <p:cTn id="11" dur="500"/>
                                        <p:tgtEl>
                                          <p:spTgt spid="39937">
                                            <p:txEl>
                                              <p:pRg st="1" end="1"/>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9937">
                                            <p:txEl>
                                              <p:pRg st="2" end="2"/>
                                            </p:txEl>
                                          </p:spTgt>
                                        </p:tgtEl>
                                        <p:attrNameLst>
                                          <p:attrName>style.visibility</p:attrName>
                                        </p:attrNameLst>
                                      </p:cBhvr>
                                      <p:to>
                                        <p:strVal val="visible"/>
                                      </p:to>
                                    </p:set>
                                    <p:animEffect transition="in" filter="wipe(left)">
                                      <p:cBhvr>
                                        <p:cTn id="15" dur="500"/>
                                        <p:tgtEl>
                                          <p:spTgt spid="39937">
                                            <p:txEl>
                                              <p:pRg st="2" end="2"/>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9937">
                                            <p:txEl>
                                              <p:pRg st="3" end="3"/>
                                            </p:txEl>
                                          </p:spTgt>
                                        </p:tgtEl>
                                        <p:attrNameLst>
                                          <p:attrName>style.visibility</p:attrName>
                                        </p:attrNameLst>
                                      </p:cBhvr>
                                      <p:to>
                                        <p:strVal val="visible"/>
                                      </p:to>
                                    </p:set>
                                    <p:animEffect transition="in" filter="wipe(left)">
                                      <p:cBhvr>
                                        <p:cTn id="19" dur="500"/>
                                        <p:tgtEl>
                                          <p:spTgt spid="39937">
                                            <p:txEl>
                                              <p:pRg st="3" end="3"/>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9937">
                                            <p:txEl>
                                              <p:pRg st="4" end="4"/>
                                            </p:txEl>
                                          </p:spTgt>
                                        </p:tgtEl>
                                        <p:attrNameLst>
                                          <p:attrName>style.visibility</p:attrName>
                                        </p:attrNameLst>
                                      </p:cBhvr>
                                      <p:to>
                                        <p:strVal val="visible"/>
                                      </p:to>
                                    </p:set>
                                    <p:animEffect transition="in" filter="wipe(left)">
                                      <p:cBhvr>
                                        <p:cTn id="23" dur="500"/>
                                        <p:tgtEl>
                                          <p:spTgt spid="39937">
                                            <p:txEl>
                                              <p:pRg st="4" end="4"/>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9937">
                                            <p:txEl>
                                              <p:pRg st="5" end="5"/>
                                            </p:txEl>
                                          </p:spTgt>
                                        </p:tgtEl>
                                        <p:attrNameLst>
                                          <p:attrName>style.visibility</p:attrName>
                                        </p:attrNameLst>
                                      </p:cBhvr>
                                      <p:to>
                                        <p:strVal val="visible"/>
                                      </p:to>
                                    </p:set>
                                    <p:animEffect transition="in" filter="wipe(left)">
                                      <p:cBhvr>
                                        <p:cTn id="27" dur="500"/>
                                        <p:tgtEl>
                                          <p:spTgt spid="39937">
                                            <p:txEl>
                                              <p:pRg st="5" end="5"/>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9937">
                                            <p:txEl>
                                              <p:pRg st="6" end="6"/>
                                            </p:txEl>
                                          </p:spTgt>
                                        </p:tgtEl>
                                        <p:attrNameLst>
                                          <p:attrName>style.visibility</p:attrName>
                                        </p:attrNameLst>
                                      </p:cBhvr>
                                      <p:to>
                                        <p:strVal val="visible"/>
                                      </p:to>
                                    </p:set>
                                    <p:animEffect transition="in" filter="wipe(left)">
                                      <p:cBhvr>
                                        <p:cTn id="31" dur="500"/>
                                        <p:tgtEl>
                                          <p:spTgt spid="39937">
                                            <p:txEl>
                                              <p:pRg st="6" end="6"/>
                                            </p:txEl>
                                          </p:spTgt>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9937">
                                            <p:txEl>
                                              <p:pRg st="7" end="7"/>
                                            </p:txEl>
                                          </p:spTgt>
                                        </p:tgtEl>
                                        <p:attrNameLst>
                                          <p:attrName>style.visibility</p:attrName>
                                        </p:attrNameLst>
                                      </p:cBhvr>
                                      <p:to>
                                        <p:strVal val="visible"/>
                                      </p:to>
                                    </p:set>
                                    <p:animEffect transition="in" filter="wipe(left)">
                                      <p:cBhvr>
                                        <p:cTn id="35" dur="500"/>
                                        <p:tgtEl>
                                          <p:spTgt spid="39937">
                                            <p:txEl>
                                              <p:pRg st="7" end="7"/>
                                            </p:txEl>
                                          </p:spTgt>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9937">
                                            <p:txEl>
                                              <p:pRg st="8" end="8"/>
                                            </p:txEl>
                                          </p:spTgt>
                                        </p:tgtEl>
                                        <p:attrNameLst>
                                          <p:attrName>style.visibility</p:attrName>
                                        </p:attrNameLst>
                                      </p:cBhvr>
                                      <p:to>
                                        <p:strVal val="visible"/>
                                      </p:to>
                                    </p:set>
                                    <p:animEffect transition="in" filter="wipe(left)">
                                      <p:cBhvr>
                                        <p:cTn id="39" dur="500"/>
                                        <p:tgtEl>
                                          <p:spTgt spid="3993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6002800"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2.6.7  </a:t>
            </a:r>
            <a:r>
              <a:rPr lang="zh-CN" altLang="en-US" sz="2800" b="1" dirty="0" smtClean="0">
                <a:solidFill>
                  <a:srgbClr val="0070C0"/>
                </a:solidFill>
                <a:latin typeface="微软雅黑" pitchFamily="34" charset="-122"/>
                <a:ea typeface="微软雅黑" pitchFamily="34" charset="-122"/>
                <a:sym typeface="Arial" pitchFamily="34" charset="0"/>
              </a:rPr>
              <a:t>应答器的技术指标和环境条件</a:t>
            </a:r>
            <a:endParaRPr lang="zh-CN" altLang="en-US" sz="2800" dirty="0">
              <a:solidFill>
                <a:srgbClr val="0070C0"/>
              </a:solidFill>
            </a:endParaRPr>
          </a:p>
        </p:txBody>
      </p:sp>
      <p:sp>
        <p:nvSpPr>
          <p:cNvPr id="39937" name="Rectangle 1"/>
          <p:cNvSpPr>
            <a:spLocks noChangeArrowheads="1"/>
          </p:cNvSpPr>
          <p:nvPr/>
        </p:nvSpPr>
        <p:spPr bwMode="auto">
          <a:xfrm>
            <a:off x="334129" y="2028814"/>
            <a:ext cx="1190708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）运行温度范围： </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-40℃</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到</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+70℃</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）震动：符合</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EN50125-3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标准。</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）抗震：根据标准</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EN60068-2-75</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，符合摆锤打桩机冲击试验，根据标准的表格</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，最高级别是</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20J</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）抵抗行人踩踏以</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2000 N</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的最大力在安装的应答器上行走的可能性。</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5</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）湿度范围：根据</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EN60721-3-4</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表格</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，为等级</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4K3</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6</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）压力范围：根据</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EN60721-3-4</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表格</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，为等级</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4K3</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7</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）防护等级：根据标准</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EN 60529</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，为</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IP68</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8</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）使用年限：大于</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20</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年。</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9</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）安全：根据</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EN50129</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，为</a:t>
            </a:r>
            <a:r>
              <a:rPr kumimoji="0" lang="en-US" altLang="zh-CN"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SIL4</a:t>
            </a:r>
            <a:r>
              <a:rPr kumimoji="0" lang="zh-CN" altLang="en-US" sz="2000" b="1" i="0" u="none" strike="noStrike" cap="none" normalizeH="0" baseline="0" dirty="0" smtClean="0">
                <a:ln>
                  <a:noFill/>
                </a:ln>
                <a:solidFill>
                  <a:srgbClr val="0303EB"/>
                </a:solidFill>
                <a:effectLst/>
                <a:latin typeface="Calibri" pitchFamily="34" charset="0"/>
                <a:ea typeface="宋体" pitchFamily="2" charset="-122"/>
                <a:cs typeface="Times New Roman" pitchFamily="18" charset="0"/>
              </a:rPr>
              <a:t>（电气系统）。</a:t>
            </a:r>
            <a:endParaRPr kumimoji="0" lang="zh-CN" altLang="en-US" sz="2000" b="1" i="0" u="none" strike="noStrike" cap="none" normalizeH="0" baseline="0" dirty="0" smtClean="0">
              <a:ln>
                <a:noFill/>
              </a:ln>
              <a:solidFill>
                <a:srgbClr val="0303EB"/>
              </a:solidFill>
              <a:effectLst/>
              <a:latin typeface="Arial" pitchFamily="34" charset="0"/>
              <a:ea typeface="宋体" pitchFamily="2" charset="-122"/>
              <a:cs typeface="宋体" pitchFamily="2" charset="-122"/>
            </a:endParaRPr>
          </a:p>
        </p:txBody>
      </p:sp>
      <p:grpSp>
        <p:nvGrpSpPr>
          <p:cNvPr id="3" name="组合 3"/>
          <p:cNvGrpSpPr/>
          <p:nvPr/>
        </p:nvGrpSpPr>
        <p:grpSpPr>
          <a:xfrm>
            <a:off x="477004" y="1314434"/>
            <a:ext cx="5409478" cy="461665"/>
            <a:chOff x="548443" y="1281397"/>
            <a:chExt cx="5409478"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977070" y="1281397"/>
              <a:ext cx="4980851" cy="461665"/>
            </a:xfrm>
            <a:prstGeom prst="rect">
              <a:avLst/>
            </a:prstGeom>
          </p:spPr>
          <p:txBody>
            <a:bodyPr wrap="none">
              <a:spAutoFit/>
            </a:bodyPr>
            <a:lstStyle/>
            <a:p>
              <a:pPr lvl="0"/>
              <a:r>
                <a:rPr lang="en-US" altLang="zh-CN" sz="2400" b="1" dirty="0" smtClean="0"/>
                <a:t>1</a:t>
              </a:r>
              <a:r>
                <a:rPr lang="zh-CN" altLang="en-US" sz="2400" b="1" dirty="0" smtClean="0"/>
                <a:t>、</a:t>
              </a:r>
              <a:r>
                <a:rPr lang="zh-CN" altLang="en-US" sz="2400" b="1" dirty="0" smtClean="0">
                  <a:latin typeface="Calibri" pitchFamily="34" charset="0"/>
                  <a:ea typeface="宋体" pitchFamily="2" charset="-122"/>
                  <a:cs typeface="Times New Roman" pitchFamily="18" charset="0"/>
                </a:rPr>
                <a:t>环境条件（以欧式应答器为例）</a:t>
              </a:r>
              <a:endParaRPr lang="zh-CN" altLang="en-US" sz="2400" b="1" dirty="0" smtClean="0">
                <a:solidFill>
                  <a:srgbClr val="333399"/>
                </a:solidFill>
                <a:latin typeface="+mj-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9937">
                                            <p:txEl>
                                              <p:pRg st="0" end="0"/>
                                            </p:txEl>
                                          </p:spTgt>
                                        </p:tgtEl>
                                        <p:attrNameLst>
                                          <p:attrName>style.visibility</p:attrName>
                                        </p:attrNameLst>
                                      </p:cBhvr>
                                      <p:to>
                                        <p:strVal val="visible"/>
                                      </p:to>
                                    </p:set>
                                    <p:animEffect transition="in" filter="wipe(left)">
                                      <p:cBhvr>
                                        <p:cTn id="7" dur="500"/>
                                        <p:tgtEl>
                                          <p:spTgt spid="39937">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9937">
                                            <p:txEl>
                                              <p:pRg st="1" end="1"/>
                                            </p:txEl>
                                          </p:spTgt>
                                        </p:tgtEl>
                                        <p:attrNameLst>
                                          <p:attrName>style.visibility</p:attrName>
                                        </p:attrNameLst>
                                      </p:cBhvr>
                                      <p:to>
                                        <p:strVal val="visible"/>
                                      </p:to>
                                    </p:set>
                                    <p:animEffect transition="in" filter="wipe(left)">
                                      <p:cBhvr>
                                        <p:cTn id="10" dur="500"/>
                                        <p:tgtEl>
                                          <p:spTgt spid="39937">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39937">
                                            <p:txEl>
                                              <p:pRg st="2" end="2"/>
                                            </p:txEl>
                                          </p:spTgt>
                                        </p:tgtEl>
                                        <p:attrNameLst>
                                          <p:attrName>style.visibility</p:attrName>
                                        </p:attrNameLst>
                                      </p:cBhvr>
                                      <p:to>
                                        <p:strVal val="visible"/>
                                      </p:to>
                                    </p:set>
                                    <p:animEffect transition="in" filter="wipe(left)">
                                      <p:cBhvr>
                                        <p:cTn id="13" dur="500"/>
                                        <p:tgtEl>
                                          <p:spTgt spid="39937">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39937">
                                            <p:txEl>
                                              <p:pRg st="3" end="3"/>
                                            </p:txEl>
                                          </p:spTgt>
                                        </p:tgtEl>
                                        <p:attrNameLst>
                                          <p:attrName>style.visibility</p:attrName>
                                        </p:attrNameLst>
                                      </p:cBhvr>
                                      <p:to>
                                        <p:strVal val="visible"/>
                                      </p:to>
                                    </p:set>
                                    <p:animEffect transition="in" filter="wipe(left)">
                                      <p:cBhvr>
                                        <p:cTn id="16" dur="500"/>
                                        <p:tgtEl>
                                          <p:spTgt spid="39937">
                                            <p:txEl>
                                              <p:pRg st="3" end="3"/>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9937">
                                            <p:txEl>
                                              <p:pRg st="4" end="4"/>
                                            </p:txEl>
                                          </p:spTgt>
                                        </p:tgtEl>
                                        <p:attrNameLst>
                                          <p:attrName>style.visibility</p:attrName>
                                        </p:attrNameLst>
                                      </p:cBhvr>
                                      <p:to>
                                        <p:strVal val="visible"/>
                                      </p:to>
                                    </p:set>
                                    <p:animEffect transition="in" filter="wipe(left)">
                                      <p:cBhvr>
                                        <p:cTn id="19" dur="500"/>
                                        <p:tgtEl>
                                          <p:spTgt spid="39937">
                                            <p:txEl>
                                              <p:pRg st="4" end="4"/>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39937">
                                            <p:txEl>
                                              <p:pRg st="5" end="5"/>
                                            </p:txEl>
                                          </p:spTgt>
                                        </p:tgtEl>
                                        <p:attrNameLst>
                                          <p:attrName>style.visibility</p:attrName>
                                        </p:attrNameLst>
                                      </p:cBhvr>
                                      <p:to>
                                        <p:strVal val="visible"/>
                                      </p:to>
                                    </p:set>
                                    <p:animEffect transition="in" filter="wipe(left)">
                                      <p:cBhvr>
                                        <p:cTn id="22" dur="500"/>
                                        <p:tgtEl>
                                          <p:spTgt spid="39937">
                                            <p:txEl>
                                              <p:pRg st="5" end="5"/>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39937">
                                            <p:txEl>
                                              <p:pRg st="6" end="6"/>
                                            </p:txEl>
                                          </p:spTgt>
                                        </p:tgtEl>
                                        <p:attrNameLst>
                                          <p:attrName>style.visibility</p:attrName>
                                        </p:attrNameLst>
                                      </p:cBhvr>
                                      <p:to>
                                        <p:strVal val="visible"/>
                                      </p:to>
                                    </p:set>
                                    <p:animEffect transition="in" filter="wipe(left)">
                                      <p:cBhvr>
                                        <p:cTn id="25" dur="500"/>
                                        <p:tgtEl>
                                          <p:spTgt spid="39937">
                                            <p:txEl>
                                              <p:pRg st="6" end="6"/>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39937">
                                            <p:txEl>
                                              <p:pRg st="7" end="7"/>
                                            </p:txEl>
                                          </p:spTgt>
                                        </p:tgtEl>
                                        <p:attrNameLst>
                                          <p:attrName>style.visibility</p:attrName>
                                        </p:attrNameLst>
                                      </p:cBhvr>
                                      <p:to>
                                        <p:strVal val="visible"/>
                                      </p:to>
                                    </p:set>
                                    <p:animEffect transition="in" filter="wipe(left)">
                                      <p:cBhvr>
                                        <p:cTn id="28" dur="500"/>
                                        <p:tgtEl>
                                          <p:spTgt spid="39937">
                                            <p:txEl>
                                              <p:pRg st="7" end="7"/>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39937">
                                            <p:txEl>
                                              <p:pRg st="8" end="8"/>
                                            </p:txEl>
                                          </p:spTgt>
                                        </p:tgtEl>
                                        <p:attrNameLst>
                                          <p:attrName>style.visibility</p:attrName>
                                        </p:attrNameLst>
                                      </p:cBhvr>
                                      <p:to>
                                        <p:strVal val="visible"/>
                                      </p:to>
                                    </p:set>
                                    <p:animEffect transition="in" filter="wipe(left)">
                                      <p:cBhvr>
                                        <p:cTn id="31" dur="500"/>
                                        <p:tgtEl>
                                          <p:spTgt spid="3993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小 结 及 作 业</a:t>
            </a:r>
            <a:endParaRPr lang="zh-CN" altLang="en-US" sz="2800" b="1" dirty="0">
              <a:solidFill>
                <a:srgbClr val="000000"/>
              </a:solidFill>
              <a:latin typeface="微软雅黑" pitchFamily="34" charset="-122"/>
              <a:ea typeface="微软雅黑" pitchFamily="34" charset="-122"/>
            </a:endParaRPr>
          </a:p>
        </p:txBody>
      </p:sp>
      <p:grpSp>
        <p:nvGrpSpPr>
          <p:cNvPr id="3" name="组合 67"/>
          <p:cNvGrpSpPr/>
          <p:nvPr/>
        </p:nvGrpSpPr>
        <p:grpSpPr>
          <a:xfrm>
            <a:off x="762306" y="2406529"/>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 xmlns:a14="http://schemas.microsoft.com/office/drawing/2010/main" val="0"/>
                </a:ext>
              </a:extLst>
            </a:blip>
            <a:srcRect/>
            <a:stretch>
              <a:fillRect/>
            </a:stretch>
          </p:blipFill>
          <p:spPr bwMode="auto">
            <a:xfrm>
              <a:off x="4229628" y="4457697"/>
              <a:ext cx="607712" cy="607712"/>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4" name="组合 70"/>
          <p:cNvGrpSpPr/>
          <p:nvPr/>
        </p:nvGrpSpPr>
        <p:grpSpPr>
          <a:xfrm>
            <a:off x="762306" y="1406729"/>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 xmlns:a14="http://schemas.microsoft.com/office/drawing/2010/main" val="0"/>
                </a:ext>
              </a:extLst>
            </a:blip>
            <a:srcRect/>
            <a:stretch>
              <a:fillRect/>
            </a:stretch>
          </p:blipFill>
          <p:spPr bwMode="auto">
            <a:xfrm>
              <a:off x="5384585" y="2231701"/>
              <a:ext cx="759844" cy="63015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5" name="组合 73"/>
          <p:cNvGrpSpPr/>
          <p:nvPr/>
        </p:nvGrpSpPr>
        <p:grpSpPr>
          <a:xfrm>
            <a:off x="762756" y="3403252"/>
            <a:ext cx="730914" cy="554400"/>
            <a:chOff x="2834895" y="2213865"/>
            <a:chExt cx="792000" cy="792000"/>
          </a:xfrm>
        </p:grpSpPr>
        <p:sp>
          <p:nvSpPr>
            <p:cNvPr id="14" name="椭圆 13"/>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Picture 7" descr="C:\Documents and Settings\Administrator\桌面\20100720220401202\open-source-icons\PNG\black\multi-agents.png"/>
            <p:cNvPicPr>
              <a:picLocks noChangeAspect="1" noChangeArrowheads="1"/>
            </p:cNvPicPr>
            <p:nvPr/>
          </p:nvPicPr>
          <p:blipFill>
            <a:blip r:embed="rId4">
              <a:lum bright="70000" contrast="-70000"/>
              <a:extLst>
                <a:ext uri="{28A0092B-C50C-407E-A947-70E740481C1C}">
                  <a14:useLocalDpi xmlns="" xmlns:a14="http://schemas.microsoft.com/office/drawing/2010/main" val="0"/>
                </a:ext>
              </a:extLst>
            </a:blip>
            <a:srcRect/>
            <a:stretch>
              <a:fillRect/>
            </a:stretch>
          </p:blipFill>
          <p:spPr bwMode="auto">
            <a:xfrm>
              <a:off x="2956701" y="2272076"/>
              <a:ext cx="576762" cy="576762"/>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16" name="TextBox 11"/>
          <p:cNvSpPr txBox="1">
            <a:spLocks noChangeArrowheads="1"/>
          </p:cNvSpPr>
          <p:nvPr/>
        </p:nvSpPr>
        <p:spPr bwMode="auto">
          <a:xfrm flipH="1">
            <a:off x="2548706" y="3314698"/>
            <a:ext cx="2714644" cy="461665"/>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400" b="1" dirty="0" smtClean="0">
                <a:solidFill>
                  <a:srgbClr val="0070C0"/>
                </a:solidFill>
                <a:latin typeface="微软雅黑" pitchFamily="34" charset="-122"/>
                <a:ea typeface="微软雅黑" pitchFamily="34" charset="-122"/>
                <a:sym typeface="Arial" pitchFamily="34" charset="0"/>
              </a:rPr>
              <a:t>应答器的工作原理</a:t>
            </a:r>
            <a:endParaRPr lang="en-US" altLang="zh-CN" b="1" kern="0" dirty="0">
              <a:solidFill>
                <a:srgbClr val="01AEEE"/>
              </a:solidFill>
              <a:latin typeface="微软雅黑" pitchFamily="34" charset="-122"/>
              <a:ea typeface="微软雅黑" pitchFamily="34" charset="-122"/>
            </a:endParaRPr>
          </a:p>
        </p:txBody>
      </p:sp>
      <p:cxnSp>
        <p:nvCxnSpPr>
          <p:cNvPr id="17" name="直接连接符 16"/>
          <p:cNvCxnSpPr/>
          <p:nvPr/>
        </p:nvCxnSpPr>
        <p:spPr>
          <a:xfrm flipV="1">
            <a:off x="1476686" y="3886214"/>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79"/>
          <p:cNvGrpSpPr/>
          <p:nvPr/>
        </p:nvGrpSpPr>
        <p:grpSpPr>
          <a:xfrm>
            <a:off x="1274160" y="1413459"/>
            <a:ext cx="4576276" cy="481956"/>
            <a:chOff x="1240930" y="4146699"/>
            <a:chExt cx="1624473" cy="344255"/>
          </a:xfrm>
        </p:grpSpPr>
        <p:sp>
          <p:nvSpPr>
            <p:cNvPr id="19" name="TextBox 11"/>
            <p:cNvSpPr txBox="1">
              <a:spLocks noChangeArrowheads="1"/>
            </p:cNvSpPr>
            <p:nvPr/>
          </p:nvSpPr>
          <p:spPr bwMode="auto">
            <a:xfrm flipH="1">
              <a:off x="1349948" y="4146699"/>
              <a:ext cx="1515455" cy="329761"/>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400" b="1" dirty="0" smtClean="0">
                  <a:solidFill>
                    <a:srgbClr val="0070C0"/>
                  </a:solidFill>
                  <a:latin typeface="微软雅黑" pitchFamily="34" charset="-122"/>
                  <a:ea typeface="微软雅黑" pitchFamily="34" charset="-122"/>
                  <a:sym typeface="Arial" pitchFamily="34" charset="0"/>
                </a:rPr>
                <a:t>应答器分类</a:t>
              </a:r>
              <a:endParaRPr lang="zh-CN" altLang="en-US" sz="2400" dirty="0">
                <a:solidFill>
                  <a:srgbClr val="0070C0"/>
                </a:solidFill>
              </a:endParaRPr>
            </a:p>
          </p:txBody>
        </p:sp>
        <p:cxnSp>
          <p:nvCxnSpPr>
            <p:cNvPr id="20" name="直接连接符 19"/>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405698" y="2386004"/>
            <a:ext cx="5019761" cy="472004"/>
            <a:chOff x="1240930" y="4153807"/>
            <a:chExt cx="1599496" cy="337147"/>
          </a:xfrm>
        </p:grpSpPr>
        <p:sp>
          <p:nvSpPr>
            <p:cNvPr id="22" name="TextBox 11"/>
            <p:cNvSpPr txBox="1">
              <a:spLocks noChangeArrowheads="1"/>
            </p:cNvSpPr>
            <p:nvPr/>
          </p:nvSpPr>
          <p:spPr bwMode="auto">
            <a:xfrm flipH="1">
              <a:off x="1307726" y="4153807"/>
              <a:ext cx="1321747"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400" b="1" dirty="0" smtClean="0">
                  <a:solidFill>
                    <a:srgbClr val="0070C0"/>
                  </a:solidFill>
                  <a:latin typeface="微软雅黑" pitchFamily="34" charset="-122"/>
                  <a:ea typeface="微软雅黑" pitchFamily="34" charset="-122"/>
                  <a:sym typeface="Arial" pitchFamily="34" charset="0"/>
                </a:rPr>
                <a:t>应答器组成</a:t>
              </a:r>
              <a:endParaRPr lang="zh-CN" altLang="en-US" sz="2400" dirty="0">
                <a:solidFill>
                  <a:srgbClr val="0070C0"/>
                </a:solidFill>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headEnd/>
            <a:tailEnd/>
          </a:ln>
        </p:spPr>
        <p:txBody>
          <a:bodyPr wrap="none">
            <a:spAutoFit/>
          </a:bodyPr>
          <a:lstStyle/>
          <a:p>
            <a:pPr>
              <a:spcBef>
                <a:spcPct val="50000"/>
              </a:spcBef>
              <a:buClr>
                <a:srgbClr val="1F3F5F"/>
              </a:buClr>
            </a:pPr>
            <a:r>
              <a:rPr lang="zh-CN" altLang="en-US" b="1" dirty="0" smtClean="0">
                <a:solidFill>
                  <a:srgbClr val="FF0000"/>
                </a:solidFill>
                <a:latin typeface="微软雅黑" pitchFamily="34" charset="-122"/>
                <a:ea typeface="微软雅黑" pitchFamily="34" charset="-122"/>
              </a:rPr>
              <a:t>作       业</a:t>
            </a:r>
            <a:endParaRPr lang="en-US" altLang="zh-CN" b="1" dirty="0">
              <a:solidFill>
                <a:srgbClr val="FF0000"/>
              </a:solidFill>
              <a:latin typeface="微软雅黑" pitchFamily="34" charset="-122"/>
              <a:ea typeface="微软雅黑"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P124</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507831"/>
          </a:xfrm>
          <a:prstGeom prst="rect">
            <a:avLst/>
          </a:prstGeom>
        </p:spPr>
        <p:txBody>
          <a:bodyPr wrap="square">
            <a:spAutoFit/>
          </a:bodyPr>
          <a:lstStyle/>
          <a:p>
            <a:pPr>
              <a:lnSpc>
                <a:spcPct val="150000"/>
              </a:lnSpc>
            </a:pPr>
            <a:r>
              <a:rPr lang="en-US" altLang="zh-CN" sz="1800" b="1" dirty="0" smtClean="0"/>
              <a:t>2. </a:t>
            </a:r>
            <a:r>
              <a:rPr lang="zh-CN" altLang="en-US" sz="1800" b="1" dirty="0" smtClean="0"/>
              <a:t>预习第</a:t>
            </a:r>
            <a:r>
              <a:rPr lang="en-US" altLang="zh-CN" sz="1800" b="1" dirty="0" smtClean="0"/>
              <a:t>7</a:t>
            </a:r>
            <a:r>
              <a:rPr lang="zh-CN" altLang="en-US" sz="1800" b="1" dirty="0" smtClean="0"/>
              <a:t>节内容。</a:t>
            </a:r>
            <a:endParaRPr lang="zh-CN" altLang="en-US" sz="1800" b="1" dirty="0"/>
          </a:p>
        </p:txBody>
      </p:sp>
      <p:grpSp>
        <p:nvGrpSpPr>
          <p:cNvPr id="10" name="组合 70"/>
          <p:cNvGrpSpPr/>
          <p:nvPr/>
        </p:nvGrpSpPr>
        <p:grpSpPr>
          <a:xfrm>
            <a:off x="750518" y="4314830"/>
            <a:ext cx="730914" cy="554400"/>
            <a:chOff x="5355175" y="2213865"/>
            <a:chExt cx="792000" cy="792000"/>
          </a:xfrm>
        </p:grpSpPr>
        <p:sp>
          <p:nvSpPr>
            <p:cNvPr id="27" name="椭圆 26"/>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8"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 xmlns:a14="http://schemas.microsoft.com/office/drawing/2010/main" val="0"/>
                </a:ext>
              </a:extLst>
            </a:blip>
            <a:srcRect/>
            <a:stretch>
              <a:fillRect/>
            </a:stretch>
          </p:blipFill>
          <p:spPr bwMode="auto">
            <a:xfrm>
              <a:off x="5384585" y="2231701"/>
              <a:ext cx="759844" cy="63015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3" name="组合 79"/>
          <p:cNvGrpSpPr/>
          <p:nvPr/>
        </p:nvGrpSpPr>
        <p:grpSpPr>
          <a:xfrm>
            <a:off x="1262372" y="4386268"/>
            <a:ext cx="4698242" cy="461665"/>
            <a:chOff x="1240930" y="4192927"/>
            <a:chExt cx="1667768" cy="329762"/>
          </a:xfrm>
        </p:grpSpPr>
        <p:sp>
          <p:nvSpPr>
            <p:cNvPr id="30" name="TextBox 11"/>
            <p:cNvSpPr txBox="1">
              <a:spLocks noChangeArrowheads="1"/>
            </p:cNvSpPr>
            <p:nvPr/>
          </p:nvSpPr>
          <p:spPr bwMode="auto">
            <a:xfrm flipH="1">
              <a:off x="1393243" y="4192927"/>
              <a:ext cx="1515455"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400" b="1" dirty="0" smtClean="0">
                  <a:solidFill>
                    <a:srgbClr val="0070C0"/>
                  </a:solidFill>
                  <a:latin typeface="微软雅黑" pitchFamily="34" charset="-122"/>
                  <a:ea typeface="微软雅黑" pitchFamily="34" charset="-122"/>
                  <a:sym typeface="Arial" pitchFamily="34" charset="0"/>
                </a:rPr>
                <a:t>应答器的设置原则</a:t>
              </a:r>
              <a:endParaRPr lang="zh-CN" altLang="en-US" sz="2400" dirty="0"/>
            </a:p>
          </p:txBody>
        </p:sp>
        <p:cxnSp>
          <p:nvCxnSpPr>
            <p:cNvPr id="31" name="直接连接符 30"/>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8" name="组合 67"/>
          <p:cNvGrpSpPr/>
          <p:nvPr/>
        </p:nvGrpSpPr>
        <p:grpSpPr>
          <a:xfrm>
            <a:off x="762756" y="5335475"/>
            <a:ext cx="730914" cy="554400"/>
            <a:chOff x="4121950" y="4374105"/>
            <a:chExt cx="792000" cy="792000"/>
          </a:xfrm>
        </p:grpSpPr>
        <p:sp>
          <p:nvSpPr>
            <p:cNvPr id="33" name="椭圆 32"/>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4"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 xmlns:a14="http://schemas.microsoft.com/office/drawing/2010/main" val="0"/>
                </a:ext>
              </a:extLst>
            </a:blip>
            <a:srcRect/>
            <a:stretch>
              <a:fillRect/>
            </a:stretch>
          </p:blipFill>
          <p:spPr bwMode="auto">
            <a:xfrm>
              <a:off x="4229628" y="4457697"/>
              <a:ext cx="607712" cy="607712"/>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21" name="组合 73"/>
          <p:cNvGrpSpPr/>
          <p:nvPr/>
        </p:nvGrpSpPr>
        <p:grpSpPr>
          <a:xfrm>
            <a:off x="763206" y="6332198"/>
            <a:ext cx="730914" cy="554400"/>
            <a:chOff x="2834895" y="2213865"/>
            <a:chExt cx="792000" cy="792000"/>
          </a:xfrm>
        </p:grpSpPr>
        <p:sp>
          <p:nvSpPr>
            <p:cNvPr id="36" name="椭圆 35"/>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8" name="Picture 7" descr="C:\Documents and Settings\Administrator\桌面\20100720220401202\open-source-icons\PNG\black\multi-agents.png"/>
            <p:cNvPicPr>
              <a:picLocks noChangeAspect="1" noChangeArrowheads="1"/>
            </p:cNvPicPr>
            <p:nvPr/>
          </p:nvPicPr>
          <p:blipFill>
            <a:blip r:embed="rId4">
              <a:lum bright="70000" contrast="-70000"/>
              <a:extLst>
                <a:ext uri="{28A0092B-C50C-407E-A947-70E740481C1C}">
                  <a14:useLocalDpi xmlns="" xmlns:a14="http://schemas.microsoft.com/office/drawing/2010/main" val="0"/>
                </a:ext>
              </a:extLst>
            </a:blip>
            <a:srcRect/>
            <a:stretch>
              <a:fillRect/>
            </a:stretch>
          </p:blipFill>
          <p:spPr bwMode="auto">
            <a:xfrm>
              <a:off x="2956701" y="2272076"/>
              <a:ext cx="576762" cy="576762"/>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9" name="TextBox 11"/>
          <p:cNvSpPr txBox="1">
            <a:spLocks noChangeArrowheads="1"/>
          </p:cNvSpPr>
          <p:nvPr/>
        </p:nvSpPr>
        <p:spPr bwMode="auto">
          <a:xfrm flipH="1">
            <a:off x="1834326" y="6315094"/>
            <a:ext cx="4000528" cy="461665"/>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400" b="1" dirty="0" smtClean="0">
                <a:solidFill>
                  <a:srgbClr val="0070C0"/>
                </a:solidFill>
                <a:latin typeface="微软雅黑" pitchFamily="34" charset="-122"/>
                <a:ea typeface="微软雅黑" pitchFamily="34" charset="-122"/>
                <a:sym typeface="Arial" pitchFamily="34" charset="0"/>
              </a:rPr>
              <a:t>应答器的主要功能</a:t>
            </a:r>
            <a:endParaRPr lang="zh-CN" altLang="en-US" sz="2400" dirty="0">
              <a:solidFill>
                <a:srgbClr val="0070C0"/>
              </a:solidFill>
            </a:endParaRPr>
          </a:p>
        </p:txBody>
      </p:sp>
      <p:cxnSp>
        <p:nvCxnSpPr>
          <p:cNvPr id="44" name="直接连接符 43"/>
          <p:cNvCxnSpPr/>
          <p:nvPr/>
        </p:nvCxnSpPr>
        <p:spPr>
          <a:xfrm flipV="1">
            <a:off x="1477136" y="6815160"/>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4" name="组合 82"/>
          <p:cNvGrpSpPr/>
          <p:nvPr/>
        </p:nvGrpSpPr>
        <p:grpSpPr>
          <a:xfrm>
            <a:off x="1406148" y="5314965"/>
            <a:ext cx="5019761" cy="471993"/>
            <a:chOff x="1240930" y="4153815"/>
            <a:chExt cx="1599496" cy="337139"/>
          </a:xfrm>
        </p:grpSpPr>
        <p:sp>
          <p:nvSpPr>
            <p:cNvPr id="46" name="TextBox 11"/>
            <p:cNvSpPr txBox="1">
              <a:spLocks noChangeArrowheads="1"/>
            </p:cNvSpPr>
            <p:nvPr/>
          </p:nvSpPr>
          <p:spPr bwMode="auto">
            <a:xfrm flipH="1">
              <a:off x="1263550" y="4153815"/>
              <a:ext cx="1515455"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400" b="1" dirty="0" smtClean="0">
                  <a:solidFill>
                    <a:srgbClr val="0070C0"/>
                  </a:solidFill>
                  <a:latin typeface="微软雅黑" pitchFamily="34" charset="-122"/>
                  <a:ea typeface="微软雅黑" pitchFamily="34" charset="-122"/>
                  <a:sym typeface="Arial" pitchFamily="34" charset="0"/>
                </a:rPr>
                <a:t>应答器传输的信息</a:t>
              </a:r>
              <a:endParaRPr lang="zh-CN" altLang="en-US" sz="2400" dirty="0">
                <a:solidFill>
                  <a:srgbClr val="0070C0"/>
                </a:solidFill>
              </a:endParaRPr>
            </a:p>
          </p:txBody>
        </p:sp>
        <p:cxnSp>
          <p:nvCxnSpPr>
            <p:cNvPr id="47" name="直接连接符 46"/>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 xmlns:p14="http://schemas.microsoft.com/office/powerpoint/2010/main" val="448634914"/>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457310"/>
            <a:ext cx="11144328"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了解应答器的分类； </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掌握应答器的组成及工作原理；</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掌握应答器的功能。</a:t>
            </a:r>
          </a:p>
          <a:p>
            <a:pPr marL="0" marR="0" lvl="0" indent="7200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会使用仪器仪表测试应答器的电气参数；</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会使用相关工具拆装应答器设备；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能区分不同类型的应答器。</a:t>
            </a: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9"/>
          <p:cNvGrpSpPr/>
          <p:nvPr/>
        </p:nvGrpSpPr>
        <p:grpSpPr>
          <a:xfrm>
            <a:off x="834193" y="1314434"/>
            <a:ext cx="10501387" cy="2357455"/>
            <a:chOff x="14255" y="1789497"/>
            <a:chExt cx="8701149" cy="2239584"/>
          </a:xfrm>
        </p:grpSpPr>
        <p:sp>
          <p:nvSpPr>
            <p:cNvPr id="8" name="圆角矩形 7"/>
            <p:cNvSpPr/>
            <p:nvPr/>
          </p:nvSpPr>
          <p:spPr>
            <a:xfrm>
              <a:off x="500034" y="2140859"/>
              <a:ext cx="8215370" cy="1888222"/>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10" name="组合 8"/>
            <p:cNvGrpSpPr/>
            <p:nvPr/>
          </p:nvGrpSpPr>
          <p:grpSpPr>
            <a:xfrm>
              <a:off x="14255" y="1789497"/>
              <a:ext cx="1643074" cy="610795"/>
              <a:chOff x="-486045" y="2217581"/>
              <a:chExt cx="673391" cy="1151503"/>
            </a:xfrm>
          </p:grpSpPr>
          <p:sp>
            <p:nvSpPr>
              <p:cNvPr id="12" name="圆角矩形 4"/>
              <p:cNvSpPr/>
              <p:nvPr/>
            </p:nvSpPr>
            <p:spPr>
              <a:xfrm>
                <a:off x="-486045" y="2217581"/>
                <a:ext cx="673391" cy="1151503"/>
              </a:xfrm>
              <a:prstGeom prst="roundRect">
                <a:avLst/>
              </a:prstGeom>
              <a:solidFill>
                <a:schemeClr val="accent2">
                  <a:lumMod val="75000"/>
                </a:schemeClr>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sz="2400"/>
              </a:p>
            </p:txBody>
          </p:sp>
          <p:sp>
            <p:nvSpPr>
              <p:cNvPr id="13" name="TextBox 12"/>
              <p:cNvSpPr txBox="1"/>
              <p:nvPr/>
            </p:nvSpPr>
            <p:spPr>
              <a:xfrm>
                <a:off x="-413268" y="2345526"/>
                <a:ext cx="556280" cy="826837"/>
              </a:xfrm>
              <a:prstGeom prst="rect">
                <a:avLst/>
              </a:prstGeom>
              <a:noFill/>
            </p:spPr>
            <p:txBody>
              <a:bodyPr wrap="square" rtlCol="0">
                <a:spAutoFit/>
              </a:bodyPr>
              <a:lstStyle/>
              <a:p>
                <a:pPr algn="ctr"/>
                <a:r>
                  <a:rPr lang="zh-CN" altLang="en-US" sz="2400" b="1" dirty="0" smtClean="0">
                    <a:solidFill>
                      <a:schemeClr val="bg1"/>
                    </a:solidFill>
                    <a:latin typeface="+mj-ea"/>
                    <a:ea typeface="+mj-ea"/>
                  </a:rPr>
                  <a:t>应答器</a:t>
                </a:r>
                <a:endParaRPr lang="zh-CN" altLang="en-US" sz="2400" b="1" dirty="0">
                  <a:solidFill>
                    <a:schemeClr val="bg1"/>
                  </a:solidFill>
                  <a:latin typeface="+mj-ea"/>
                  <a:ea typeface="+mj-ea"/>
                </a:endParaRPr>
              </a:p>
            </p:txBody>
          </p:sp>
        </p:grpSp>
        <p:sp>
          <p:nvSpPr>
            <p:cNvPr id="11" name="矩形 10"/>
            <p:cNvSpPr/>
            <p:nvPr/>
          </p:nvSpPr>
          <p:spPr>
            <a:xfrm>
              <a:off x="642910" y="2560970"/>
              <a:ext cx="8001056" cy="1343158"/>
            </a:xfrm>
            <a:prstGeom prst="rect">
              <a:avLst/>
            </a:prstGeom>
          </p:spPr>
          <p:txBody>
            <a:bodyPr wrap="square">
              <a:spAutoFit/>
            </a:bodyPr>
            <a:lstStyle/>
            <a:p>
              <a:pPr>
                <a:lnSpc>
                  <a:spcPct val="125000"/>
                </a:lnSpc>
              </a:pPr>
              <a:r>
                <a:rPr lang="zh-CN" altLang="en-US" sz="2400" b="1" dirty="0" smtClean="0">
                  <a:solidFill>
                    <a:srgbClr val="333399"/>
                  </a:solidFill>
                  <a:latin typeface="宋体" pitchFamily="2" charset="-122"/>
                  <a:ea typeface="宋体" pitchFamily="2" charset="-122"/>
                </a:rPr>
                <a:t>    </a:t>
              </a:r>
              <a:r>
                <a:rPr lang="zh-CN" altLang="en-US" sz="2400" b="1" dirty="0" smtClean="0">
                  <a:latin typeface="宋体" pitchFamily="2" charset="-122"/>
                  <a:ea typeface="宋体" pitchFamily="2" charset="-122"/>
                </a:rPr>
                <a:t>也称</a:t>
              </a:r>
              <a:r>
                <a:rPr lang="zh-CN" altLang="en-US" sz="2400" b="1" dirty="0" smtClean="0">
                  <a:solidFill>
                    <a:srgbClr val="0303EB"/>
                  </a:solidFill>
                  <a:latin typeface="宋体" pitchFamily="2" charset="-122"/>
                  <a:ea typeface="宋体" pitchFamily="2" charset="-122"/>
                </a:rPr>
                <a:t>“信标”</a:t>
              </a:r>
              <a:r>
                <a:rPr lang="zh-CN" altLang="en-US" sz="2400" b="1" dirty="0" smtClean="0">
                  <a:latin typeface="宋体" pitchFamily="2" charset="-122"/>
                  <a:ea typeface="宋体" pitchFamily="2" charset="-122"/>
                </a:rPr>
                <a:t>，是一种可以发送数据报文的高速数据传输设备，用于在特定地点实现车</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地间的数据交换，向列车提供可靠的轨旁固定信息和可变信息，既可是单向也可是双向信息传输。 </a:t>
              </a:r>
            </a:p>
          </p:txBody>
        </p:sp>
      </p:grpSp>
      <p:sp>
        <p:nvSpPr>
          <p:cNvPr id="14" name="矩形 13"/>
          <p:cNvSpPr/>
          <p:nvPr/>
        </p:nvSpPr>
        <p:spPr>
          <a:xfrm>
            <a:off x="1048508" y="314302"/>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pic>
        <p:nvPicPr>
          <p:cNvPr id="15" name="Picture 4" descr="C8Z8H0H3ZOL9V~I5DCELHSV"/>
          <p:cNvPicPr>
            <a:picLocks noChangeAspect="1" noChangeArrowheads="1"/>
          </p:cNvPicPr>
          <p:nvPr/>
        </p:nvPicPr>
        <p:blipFill>
          <a:blip r:embed="rId2"/>
          <a:srcRect t="15829"/>
          <a:stretch>
            <a:fillRect/>
          </a:stretch>
        </p:blipFill>
        <p:spPr bwMode="auto">
          <a:xfrm>
            <a:off x="1191384" y="4029078"/>
            <a:ext cx="2286016" cy="2449012"/>
          </a:xfrm>
          <a:prstGeom prst="rect">
            <a:avLst/>
          </a:prstGeom>
          <a:noFill/>
          <a:ln w="9525">
            <a:noFill/>
            <a:miter lim="800000"/>
            <a:headEnd/>
            <a:tailEnd/>
          </a:ln>
        </p:spPr>
      </p:pic>
      <p:pic>
        <p:nvPicPr>
          <p:cNvPr id="16" name="Picture 2" descr="d:\360浏览器\360\360se\360se6\User Data\temp\DSC_9490.JPG"/>
          <p:cNvPicPr>
            <a:picLocks noChangeAspect="1" noChangeArrowheads="1"/>
          </p:cNvPicPr>
          <p:nvPr/>
        </p:nvPicPr>
        <p:blipFill>
          <a:blip r:embed="rId3"/>
          <a:srcRect/>
          <a:stretch>
            <a:fillRect/>
          </a:stretch>
        </p:blipFill>
        <p:spPr bwMode="auto">
          <a:xfrm>
            <a:off x="8192308" y="4029078"/>
            <a:ext cx="3286148" cy="2428892"/>
          </a:xfrm>
          <a:prstGeom prst="rect">
            <a:avLst/>
          </a:prstGeom>
          <a:noFill/>
        </p:spPr>
      </p:pic>
      <p:pic>
        <p:nvPicPr>
          <p:cNvPr id="17" name="Picture 4" descr="d:\360浏览器\360\360se\360se6\User Data\temp\chaxunyingda1.jpg_649177735.jpg"/>
          <p:cNvPicPr>
            <a:picLocks noChangeAspect="1" noChangeArrowheads="1"/>
          </p:cNvPicPr>
          <p:nvPr/>
        </p:nvPicPr>
        <p:blipFill>
          <a:blip r:embed="rId4"/>
          <a:srcRect/>
          <a:stretch>
            <a:fillRect/>
          </a:stretch>
        </p:blipFill>
        <p:spPr bwMode="auto">
          <a:xfrm>
            <a:off x="3548838" y="4029078"/>
            <a:ext cx="4556714" cy="24288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977070" y="1281397"/>
            <a:ext cx="2505814"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solidFill>
                  <a:srgbClr val="333399"/>
                </a:solidFill>
                <a:latin typeface="Times New Roman" pitchFamily="18" charset="0"/>
                <a:cs typeface="Times New Roman" pitchFamily="18" charset="0"/>
              </a:rPr>
              <a:t>按供电电源分</a:t>
            </a:r>
            <a:endParaRPr lang="zh-CN" altLang="en-US" sz="2400" b="1" dirty="0"/>
          </a:p>
        </p:txBody>
      </p:sp>
      <p:grpSp>
        <p:nvGrpSpPr>
          <p:cNvPr id="2" name="组合 6"/>
          <p:cNvGrpSpPr/>
          <p:nvPr/>
        </p:nvGrpSpPr>
        <p:grpSpPr>
          <a:xfrm>
            <a:off x="1977202" y="2886070"/>
            <a:ext cx="2143140" cy="642942"/>
            <a:chOff x="571472" y="2857496"/>
            <a:chExt cx="2311867" cy="781870"/>
          </a:xfrm>
        </p:grpSpPr>
        <p:sp>
          <p:nvSpPr>
            <p:cNvPr id="8" name="燕尾形 13"/>
            <p:cNvSpPr/>
            <p:nvPr/>
          </p:nvSpPr>
          <p:spPr>
            <a:xfrm>
              <a:off x="571472" y="2857496"/>
              <a:ext cx="2311867" cy="781870"/>
            </a:xfrm>
            <a:prstGeom prst="chevron">
              <a:avLst/>
            </a:prstGeom>
            <a:solidFill>
              <a:srgbClr val="00B0F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0" name="燕尾形 4"/>
            <p:cNvSpPr/>
            <p:nvPr/>
          </p:nvSpPr>
          <p:spPr>
            <a:xfrm>
              <a:off x="830544" y="2857496"/>
              <a:ext cx="1859075" cy="781870"/>
            </a:xfrm>
            <a:prstGeom prst="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无源应答器 </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3" name="组合 10"/>
          <p:cNvGrpSpPr/>
          <p:nvPr/>
        </p:nvGrpSpPr>
        <p:grpSpPr>
          <a:xfrm>
            <a:off x="7477928" y="2814632"/>
            <a:ext cx="2143140" cy="642942"/>
            <a:chOff x="571472" y="2857496"/>
            <a:chExt cx="2311867" cy="781870"/>
          </a:xfrm>
        </p:grpSpPr>
        <p:sp>
          <p:nvSpPr>
            <p:cNvPr id="12" name="燕尾形 13"/>
            <p:cNvSpPr/>
            <p:nvPr/>
          </p:nvSpPr>
          <p:spPr>
            <a:xfrm>
              <a:off x="571472" y="2857496"/>
              <a:ext cx="2311867" cy="781870"/>
            </a:xfrm>
            <a:prstGeom prst="chevron">
              <a:avLst/>
            </a:prstGeom>
            <a:solidFill>
              <a:srgbClr val="FF99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3" name="燕尾形 4"/>
            <p:cNvSpPr/>
            <p:nvPr/>
          </p:nvSpPr>
          <p:spPr>
            <a:xfrm>
              <a:off x="802658" y="2857496"/>
              <a:ext cx="1926556" cy="781870"/>
            </a:xfrm>
            <a:prstGeom prst="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有源应答器</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16" name="Rectangle 1"/>
          <p:cNvSpPr>
            <a:spLocks noChangeArrowheads="1"/>
          </p:cNvSpPr>
          <p:nvPr/>
        </p:nvSpPr>
        <p:spPr bwMode="auto">
          <a:xfrm>
            <a:off x="977070" y="5600714"/>
            <a:ext cx="392909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defRPr/>
            </a:pPr>
            <a:r>
              <a:rPr lang="zh-CN" altLang="en-US" sz="2400" b="1" kern="0" dirty="0" smtClean="0">
                <a:solidFill>
                  <a:srgbClr val="0303EB"/>
                </a:solidFill>
                <a:latin typeface="Times New Roman" pitchFamily="18" charset="0"/>
                <a:ea typeface="宋体" pitchFamily="2" charset="-122"/>
                <a:cs typeface="fangsong_gb2312"/>
              </a:rPr>
              <a:t>无源应答器</a:t>
            </a:r>
            <a:r>
              <a:rPr lang="en-US" altLang="zh-CN" sz="2400" b="1" kern="0" dirty="0" smtClean="0">
                <a:solidFill>
                  <a:srgbClr val="0303EB"/>
                </a:solidFill>
                <a:latin typeface="Times New Roman" pitchFamily="18" charset="0"/>
                <a:ea typeface="宋体" pitchFamily="2" charset="-122"/>
                <a:cs typeface="fangsong_gb2312"/>
              </a:rPr>
              <a:t>—</a:t>
            </a:r>
            <a:r>
              <a:rPr lang="zh-CN" altLang="en-US" sz="2400" b="1" kern="0" dirty="0" smtClean="0">
                <a:solidFill>
                  <a:srgbClr val="0303EB"/>
                </a:solidFill>
                <a:latin typeface="Times New Roman" pitchFamily="18" charset="0"/>
                <a:ea typeface="宋体" pitchFamily="2" charset="-122"/>
                <a:cs typeface="fangsong_gb2312"/>
              </a:rPr>
              <a:t>列车固定信息</a:t>
            </a:r>
          </a:p>
        </p:txBody>
      </p:sp>
      <p:sp>
        <p:nvSpPr>
          <p:cNvPr id="17" name="Rectangle 1"/>
          <p:cNvSpPr>
            <a:spLocks noChangeArrowheads="1"/>
          </p:cNvSpPr>
          <p:nvPr/>
        </p:nvSpPr>
        <p:spPr bwMode="auto">
          <a:xfrm>
            <a:off x="6834986" y="5591190"/>
            <a:ext cx="4107685"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defRPr/>
            </a:pPr>
            <a:r>
              <a:rPr lang="zh-CN" altLang="en-US" sz="2400" b="1" kern="0" dirty="0" smtClean="0">
                <a:latin typeface="Times New Roman" pitchFamily="18" charset="0"/>
                <a:ea typeface="宋体" pitchFamily="2" charset="-122"/>
                <a:cs typeface="fangsong_gb2312"/>
              </a:rPr>
              <a:t>有源应答器</a:t>
            </a:r>
            <a:r>
              <a:rPr lang="en-US" altLang="zh-CN" sz="2400" b="1" kern="0" dirty="0" smtClean="0">
                <a:latin typeface="Times New Roman" pitchFamily="18" charset="0"/>
                <a:ea typeface="宋体" pitchFamily="2" charset="-122"/>
                <a:cs typeface="fangsong_gb2312"/>
              </a:rPr>
              <a:t>—</a:t>
            </a:r>
            <a:r>
              <a:rPr lang="zh-CN" altLang="en-US" sz="2400" b="1" kern="0" dirty="0" smtClean="0">
                <a:latin typeface="Times New Roman" pitchFamily="18" charset="0"/>
                <a:ea typeface="宋体" pitchFamily="2" charset="-122"/>
                <a:cs typeface="fangsong_gb2312"/>
              </a:rPr>
              <a:t>实时可变信息</a:t>
            </a:r>
          </a:p>
        </p:txBody>
      </p:sp>
      <p:pic>
        <p:nvPicPr>
          <p:cNvPr id="18" name="Picture 2" descr="d:\360浏览器\360\360se\360se6\User Data\temp\e676de34-53d6-450b-9b51-0b275372b3de.jpg"/>
          <p:cNvPicPr>
            <a:picLocks noChangeAspect="1" noChangeArrowheads="1"/>
          </p:cNvPicPr>
          <p:nvPr/>
        </p:nvPicPr>
        <p:blipFill>
          <a:blip r:embed="rId2"/>
          <a:srcRect l="12988" r="13809" b="54386"/>
          <a:stretch>
            <a:fillRect/>
          </a:stretch>
        </p:blipFill>
        <p:spPr bwMode="auto">
          <a:xfrm>
            <a:off x="1548574" y="4171954"/>
            <a:ext cx="2714645" cy="1281275"/>
          </a:xfrm>
          <a:prstGeom prst="rect">
            <a:avLst/>
          </a:prstGeom>
          <a:noFill/>
        </p:spPr>
      </p:pic>
      <p:pic>
        <p:nvPicPr>
          <p:cNvPr id="20" name="图片 19" descr="635411210503447774"/>
          <p:cNvPicPr/>
          <p:nvPr/>
        </p:nvPicPr>
        <p:blipFill>
          <a:blip r:embed="rId3" cstate="print"/>
          <a:srcRect/>
          <a:stretch>
            <a:fillRect/>
          </a:stretch>
        </p:blipFill>
        <p:spPr bwMode="auto">
          <a:xfrm>
            <a:off x="7192176" y="3743326"/>
            <a:ext cx="3429024" cy="1862141"/>
          </a:xfrm>
          <a:prstGeom prst="rect">
            <a:avLst/>
          </a:prstGeom>
          <a:noFill/>
          <a:ln w="9525">
            <a:noFill/>
            <a:miter lim="800000"/>
            <a:headEnd/>
            <a:tailEnd/>
          </a:ln>
        </p:spPr>
      </p:pic>
      <p:sp>
        <p:nvSpPr>
          <p:cNvPr id="8193" name="Rectangle 1"/>
          <p:cNvSpPr>
            <a:spLocks noChangeArrowheads="1"/>
          </p:cNvSpPr>
          <p:nvPr/>
        </p:nvSpPr>
        <p:spPr bwMode="auto">
          <a:xfrm>
            <a:off x="5120474" y="2100252"/>
            <a:ext cx="6786609" cy="3970318"/>
          </a:xfrm>
          <a:prstGeom prst="rect">
            <a:avLst/>
          </a:prstGeom>
          <a:solidFill>
            <a:schemeClr val="bg1"/>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266700" defTabSz="914400" fontAlgn="base">
              <a:lnSpc>
                <a:spcPct val="150000"/>
              </a:lnSpc>
              <a:spcBef>
                <a:spcPct val="0"/>
              </a:spcBef>
              <a:spcAft>
                <a:spcPct val="0"/>
              </a:spcAft>
              <a:buFont typeface="Wingdings" pitchFamily="2" charset="2"/>
              <a:buChar char="u"/>
            </a:pP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又称为</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固定信息应答器</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lang="zh-CN" altLang="en-US" sz="2400" b="1" dirty="0" smtClean="0">
                <a:latin typeface="Calibri" pitchFamily="34" charset="0"/>
                <a:ea typeface="宋体" pitchFamily="2" charset="-122"/>
                <a:cs typeface="Times New Roman" pitchFamily="18" charset="0"/>
              </a:rPr>
              <a:t>不需要外加电源，与外界无物理连接</a:t>
            </a: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lang="zh-CN" altLang="en-US" sz="2400" b="1" dirty="0" smtClean="0">
                <a:latin typeface="Calibri" pitchFamily="34" charset="0"/>
                <a:ea typeface="宋体" pitchFamily="2" charset="-122"/>
                <a:cs typeface="Times New Roman" pitchFamily="18" charset="0"/>
              </a:rPr>
              <a:t>用于发送</a:t>
            </a:r>
            <a:r>
              <a:rPr lang="zh-CN" altLang="en-US" sz="2400" b="1" dirty="0" smtClean="0">
                <a:solidFill>
                  <a:srgbClr val="FF0000"/>
                </a:solidFill>
                <a:latin typeface="Calibri" pitchFamily="34" charset="0"/>
                <a:ea typeface="宋体" pitchFamily="2" charset="-122"/>
                <a:cs typeface="Times New Roman" pitchFamily="18" charset="0"/>
              </a:rPr>
              <a:t>固定</a:t>
            </a:r>
            <a:r>
              <a:rPr lang="zh-CN" altLang="en-US" sz="2400" b="1" dirty="0" smtClean="0">
                <a:latin typeface="Calibri" pitchFamily="34" charset="0"/>
                <a:ea typeface="宋体" pitchFamily="2" charset="-122"/>
                <a:cs typeface="Times New Roman" pitchFamily="18" charset="0"/>
              </a:rPr>
              <a:t>信息，如线路</a:t>
            </a:r>
            <a:r>
              <a:rPr lang="zh-CN" altLang="en-US" sz="2400" b="1" dirty="0" smtClean="0">
                <a:solidFill>
                  <a:srgbClr val="0303EB"/>
                </a:solidFill>
                <a:latin typeface="Calibri" pitchFamily="34" charset="0"/>
                <a:ea typeface="宋体" pitchFamily="2" charset="-122"/>
                <a:cs typeface="Times New Roman" pitchFamily="18" charset="0"/>
              </a:rPr>
              <a:t>速度、坡度、轨道电路参数、信号点类型</a:t>
            </a:r>
            <a:r>
              <a:rPr lang="zh-CN" altLang="en-US" sz="2400" b="1" dirty="0" smtClean="0">
                <a:latin typeface="Calibri" pitchFamily="34" charset="0"/>
                <a:ea typeface="宋体" pitchFamily="2" charset="-122"/>
                <a:cs typeface="Times New Roman" pitchFamily="18" charset="0"/>
              </a:rPr>
              <a:t>等信息。</a:t>
            </a:r>
            <a:endParaRPr lang="en-US" altLang="zh-CN" sz="2400" b="1" dirty="0" smtClean="0">
              <a:latin typeface="Calibri" pitchFamily="34" charset="0"/>
              <a:ea typeface="宋体" pitchFamily="2" charset="-122"/>
              <a:cs typeface="Times New Roman" pitchFamily="18" charset="0"/>
            </a:endParaRPr>
          </a:p>
          <a:p>
            <a:pPr lvl="0" indent="266700" defTabSz="914400" fontAlgn="base">
              <a:lnSpc>
                <a:spcPct val="150000"/>
              </a:lnSpc>
              <a:spcBef>
                <a:spcPct val="0"/>
              </a:spcBef>
              <a:spcAft>
                <a:spcPct val="0"/>
              </a:spcAft>
              <a:buFont typeface="Wingdings" pitchFamily="2" charset="2"/>
              <a:buChar char="u"/>
            </a:pPr>
            <a:endPar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lvl="0" indent="266700" defTabSz="914400" fontAlgn="base">
              <a:lnSpc>
                <a:spcPct val="150000"/>
              </a:lnSpc>
              <a:spcBef>
                <a:spcPct val="0"/>
              </a:spcBef>
              <a:spcAft>
                <a:spcPct val="0"/>
              </a:spcAft>
              <a:buFont typeface="Wingdings" pitchFamily="2" charset="2"/>
              <a:buChar char="u"/>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无源应答器平时处于休眠状态，仅在列车通过并获得车载查询器发送的功率载波能量时被激活，激活后立即发送调制好的数据编码信息。</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wipe(left)">
                                      <p:cBhvr>
                                        <p:cTn id="7" dur="5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grpSp>
        <p:nvGrpSpPr>
          <p:cNvPr id="45" name="组合 44"/>
          <p:cNvGrpSpPr/>
          <p:nvPr/>
        </p:nvGrpSpPr>
        <p:grpSpPr>
          <a:xfrm>
            <a:off x="548443" y="1281397"/>
            <a:ext cx="2934441" cy="461665"/>
            <a:chOff x="548443" y="1281397"/>
            <a:chExt cx="2934441" cy="461665"/>
          </a:xfrm>
        </p:grpSpPr>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977070" y="1281397"/>
              <a:ext cx="2505814"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solidFill>
                    <a:srgbClr val="333399"/>
                  </a:solidFill>
                  <a:latin typeface="Times New Roman" pitchFamily="18" charset="0"/>
                  <a:cs typeface="Times New Roman" pitchFamily="18" charset="0"/>
                </a:rPr>
                <a:t>按供电电源分</a:t>
              </a:r>
              <a:endParaRPr lang="zh-CN" altLang="en-US" sz="2400" b="1" dirty="0"/>
            </a:p>
          </p:txBody>
        </p:sp>
      </p:grpSp>
      <p:grpSp>
        <p:nvGrpSpPr>
          <p:cNvPr id="11" name="组合 10"/>
          <p:cNvGrpSpPr/>
          <p:nvPr/>
        </p:nvGrpSpPr>
        <p:grpSpPr>
          <a:xfrm>
            <a:off x="1191384" y="2243128"/>
            <a:ext cx="2143140" cy="642942"/>
            <a:chOff x="571472" y="2857496"/>
            <a:chExt cx="2311867" cy="781870"/>
          </a:xfrm>
        </p:grpSpPr>
        <p:sp>
          <p:nvSpPr>
            <p:cNvPr id="12" name="燕尾形 13"/>
            <p:cNvSpPr/>
            <p:nvPr/>
          </p:nvSpPr>
          <p:spPr>
            <a:xfrm>
              <a:off x="571472" y="2857496"/>
              <a:ext cx="2311867" cy="781870"/>
            </a:xfrm>
            <a:prstGeom prst="chevron">
              <a:avLst/>
            </a:prstGeom>
            <a:solidFill>
              <a:srgbClr val="FF99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3" name="燕尾形 4"/>
            <p:cNvSpPr/>
            <p:nvPr/>
          </p:nvSpPr>
          <p:spPr>
            <a:xfrm>
              <a:off x="802658" y="2857496"/>
              <a:ext cx="1926556" cy="781870"/>
            </a:xfrm>
            <a:prstGeom prst="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有源应答器</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pic>
        <p:nvPicPr>
          <p:cNvPr id="20" name="图片 19" descr="635411210503447774"/>
          <p:cNvPicPr/>
          <p:nvPr/>
        </p:nvPicPr>
        <p:blipFill>
          <a:blip r:embed="rId2" cstate="print"/>
          <a:srcRect/>
          <a:stretch>
            <a:fillRect/>
          </a:stretch>
        </p:blipFill>
        <p:spPr bwMode="auto">
          <a:xfrm>
            <a:off x="7477928" y="3957640"/>
            <a:ext cx="4071966" cy="2433645"/>
          </a:xfrm>
          <a:prstGeom prst="rect">
            <a:avLst/>
          </a:prstGeom>
          <a:noFill/>
          <a:ln w="9525">
            <a:noFill/>
            <a:miter lim="800000"/>
            <a:headEnd/>
            <a:tailEnd/>
          </a:ln>
        </p:spPr>
      </p:pic>
      <p:sp>
        <p:nvSpPr>
          <p:cNvPr id="21" name="Rectangle 1"/>
          <p:cNvSpPr>
            <a:spLocks noChangeArrowheads="1"/>
          </p:cNvSpPr>
          <p:nvPr/>
        </p:nvSpPr>
        <p:spPr bwMode="auto">
          <a:xfrm>
            <a:off x="977070" y="3529012"/>
            <a:ext cx="6072230" cy="3416320"/>
          </a:xfrm>
          <a:prstGeom prst="rect">
            <a:avLst/>
          </a:prstGeom>
          <a:solidFill>
            <a:schemeClr val="bg1"/>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50000"/>
              </a:lnSpc>
              <a:buFont typeface="Wingdings" pitchFamily="2" charset="2"/>
              <a:buChar char="l"/>
            </a:pPr>
            <a:r>
              <a:rPr lang="zh-CN" altLang="en-US" sz="2400" b="1" dirty="0" smtClean="0"/>
              <a:t>又称为“</a:t>
            </a:r>
            <a:r>
              <a:rPr lang="zh-CN" altLang="en-US" sz="2400" b="1" dirty="0" smtClean="0">
                <a:solidFill>
                  <a:srgbClr val="FF0000"/>
                </a:solidFill>
              </a:rPr>
              <a:t>可变信息应答器</a:t>
            </a:r>
            <a:r>
              <a:rPr lang="zh-CN" altLang="en-US" sz="2400" b="1" dirty="0" smtClean="0"/>
              <a:t>”，通过外接电缆获得电源。</a:t>
            </a:r>
            <a:endParaRPr lang="en-US" altLang="zh-CN" sz="2400" b="1" dirty="0" smtClean="0"/>
          </a:p>
          <a:p>
            <a:pPr>
              <a:lnSpc>
                <a:spcPct val="150000"/>
              </a:lnSpc>
              <a:buFont typeface="Wingdings" pitchFamily="2" charset="2"/>
              <a:buChar char="l"/>
            </a:pPr>
            <a:r>
              <a:rPr lang="zh-CN" altLang="en-US" sz="2400" b="1" dirty="0" smtClean="0"/>
              <a:t>有源应答器中的信息是可以通过外接电缆由地面控制设备实时改变的，一般设置在</a:t>
            </a:r>
            <a:r>
              <a:rPr lang="zh-CN" altLang="en-US" sz="2400" b="1" dirty="0" smtClean="0">
                <a:solidFill>
                  <a:srgbClr val="FF0000"/>
                </a:solidFill>
              </a:rPr>
              <a:t>信号机</a:t>
            </a:r>
            <a:r>
              <a:rPr lang="zh-CN" altLang="en-US" sz="2400" b="1" dirty="0" smtClean="0"/>
              <a:t>或</a:t>
            </a:r>
            <a:r>
              <a:rPr lang="zh-CN" altLang="en-US" sz="2400" b="1" dirty="0" smtClean="0">
                <a:solidFill>
                  <a:srgbClr val="FF0000"/>
                </a:solidFill>
              </a:rPr>
              <a:t>道岔</a:t>
            </a:r>
            <a:r>
              <a:rPr lang="zh-CN" altLang="en-US" sz="2400" b="1" dirty="0" smtClean="0"/>
              <a:t>旁，用于向列车传送实时</a:t>
            </a:r>
            <a:r>
              <a:rPr lang="zh-CN" altLang="en-US" sz="2400" b="1" u="sng" dirty="0" smtClean="0">
                <a:solidFill>
                  <a:srgbClr val="0303EB"/>
                </a:solidFill>
              </a:rPr>
              <a:t>可变信息</a:t>
            </a:r>
            <a:r>
              <a:rPr lang="zh-CN" altLang="en-US" sz="2400" b="1" dirty="0" smtClean="0"/>
              <a:t>，如</a:t>
            </a:r>
            <a:r>
              <a:rPr lang="zh-CN" altLang="en-US" sz="2400" b="1" i="1" u="sng" dirty="0" smtClean="0">
                <a:solidFill>
                  <a:srgbClr val="0303EB"/>
                </a:solidFill>
              </a:rPr>
              <a:t>信号显示、临时限速、道岔位置</a:t>
            </a:r>
            <a:r>
              <a:rPr lang="zh-CN" altLang="en-US" sz="2400" b="1" dirty="0" smtClean="0"/>
              <a:t>等</a:t>
            </a:r>
            <a:r>
              <a:rPr lang="zh-CN" altLang="en-US" sz="2000" b="1" dirty="0" smtClean="0"/>
              <a:t>。</a:t>
            </a:r>
            <a:endParaRPr lang="en-US" altLang="zh-CN" sz="2000" b="1" dirty="0" smtClean="0"/>
          </a:p>
        </p:txBody>
      </p:sp>
      <p:sp>
        <p:nvSpPr>
          <p:cNvPr id="23" name="矩形 22"/>
          <p:cNvSpPr/>
          <p:nvPr/>
        </p:nvSpPr>
        <p:spPr>
          <a:xfrm>
            <a:off x="3906028" y="1885938"/>
            <a:ext cx="1733167" cy="400110"/>
          </a:xfrm>
          <a:prstGeom prst="rect">
            <a:avLst/>
          </a:prstGeom>
          <a:solidFill>
            <a:schemeClr val="bg1"/>
          </a:solidFill>
          <a:ln>
            <a:solidFill>
              <a:schemeClr val="accent1"/>
            </a:solidFill>
          </a:ln>
        </p:spPr>
        <p:txBody>
          <a:bodyPr wrap="none">
            <a:spAutoFit/>
          </a:bodyPr>
          <a:lstStyle/>
          <a:p>
            <a:r>
              <a:rPr lang="zh-CN" altLang="en-US" sz="2000" b="1" dirty="0" smtClean="0">
                <a:solidFill>
                  <a:prstClr val="black"/>
                </a:solidFill>
              </a:rPr>
              <a:t>信号机应答器</a:t>
            </a:r>
            <a:endParaRPr lang="zh-CN" altLang="en-US" dirty="0"/>
          </a:p>
        </p:txBody>
      </p:sp>
      <p:sp>
        <p:nvSpPr>
          <p:cNvPr id="24" name="矩形 23"/>
          <p:cNvSpPr/>
          <p:nvPr/>
        </p:nvSpPr>
        <p:spPr>
          <a:xfrm>
            <a:off x="3906028" y="2814632"/>
            <a:ext cx="1714512" cy="400110"/>
          </a:xfrm>
          <a:prstGeom prst="rect">
            <a:avLst/>
          </a:prstGeom>
          <a:solidFill>
            <a:schemeClr val="bg1"/>
          </a:solidFill>
          <a:ln>
            <a:solidFill>
              <a:schemeClr val="accent1"/>
            </a:solidFill>
          </a:ln>
        </p:spPr>
        <p:txBody>
          <a:bodyPr wrap="square">
            <a:spAutoFit/>
          </a:bodyPr>
          <a:lstStyle/>
          <a:p>
            <a:pPr algn="ctr"/>
            <a:r>
              <a:rPr lang="zh-CN" altLang="en-US" sz="2000" b="1" dirty="0" smtClean="0">
                <a:solidFill>
                  <a:prstClr val="black"/>
                </a:solidFill>
              </a:rPr>
              <a:t>进路应答器</a:t>
            </a:r>
            <a:endParaRPr lang="zh-CN" altLang="en-US" dirty="0"/>
          </a:p>
        </p:txBody>
      </p:sp>
      <p:sp>
        <p:nvSpPr>
          <p:cNvPr id="25" name="矩形 24"/>
          <p:cNvSpPr/>
          <p:nvPr/>
        </p:nvSpPr>
        <p:spPr>
          <a:xfrm>
            <a:off x="5977730" y="1885938"/>
            <a:ext cx="4520439" cy="400110"/>
          </a:xfrm>
          <a:prstGeom prst="rect">
            <a:avLst/>
          </a:prstGeom>
        </p:spPr>
        <p:txBody>
          <a:bodyPr wrap="square">
            <a:spAutoFit/>
          </a:bodyPr>
          <a:lstStyle/>
          <a:p>
            <a:r>
              <a:rPr lang="zh-CN" altLang="en-US" sz="2000" b="1" dirty="0" smtClean="0">
                <a:solidFill>
                  <a:prstClr val="black"/>
                </a:solidFill>
              </a:rPr>
              <a:t>安装于信号机前方与信号机相联锁</a:t>
            </a:r>
            <a:endParaRPr lang="zh-CN" altLang="en-US" dirty="0"/>
          </a:p>
        </p:txBody>
      </p:sp>
      <p:sp>
        <p:nvSpPr>
          <p:cNvPr id="26" name="矩形 25"/>
          <p:cNvSpPr/>
          <p:nvPr/>
        </p:nvSpPr>
        <p:spPr>
          <a:xfrm>
            <a:off x="6049168" y="2814632"/>
            <a:ext cx="5857916" cy="400110"/>
          </a:xfrm>
          <a:prstGeom prst="rect">
            <a:avLst/>
          </a:prstGeom>
        </p:spPr>
        <p:txBody>
          <a:bodyPr wrap="square">
            <a:spAutoFit/>
          </a:bodyPr>
          <a:lstStyle/>
          <a:p>
            <a:r>
              <a:rPr lang="zh-CN" altLang="en-US" sz="2000" b="1" dirty="0" smtClean="0">
                <a:solidFill>
                  <a:prstClr val="black"/>
                </a:solidFill>
              </a:rPr>
              <a:t>安装在道岔前方，指示是否需要侧向速度通过道岔</a:t>
            </a:r>
            <a:endParaRPr lang="zh-CN" altLang="en-US" dirty="0"/>
          </a:p>
        </p:txBody>
      </p:sp>
      <p:sp>
        <p:nvSpPr>
          <p:cNvPr id="28" name="左大括号 27"/>
          <p:cNvSpPr/>
          <p:nvPr/>
        </p:nvSpPr>
        <p:spPr>
          <a:xfrm>
            <a:off x="3405962" y="2028814"/>
            <a:ext cx="428628" cy="1071570"/>
          </a:xfrm>
          <a:prstGeom prst="leftBrace">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p:bldP spid="26" grpId="0"/>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20210" y="2100252"/>
            <a:ext cx="4866514" cy="1867930"/>
            <a:chOff x="2205816" y="4704342"/>
            <a:chExt cx="4866514" cy="1867930"/>
          </a:xfrm>
        </p:grpSpPr>
        <p:grpSp>
          <p:nvGrpSpPr>
            <p:cNvPr id="3" name="组合 55"/>
            <p:cNvGrpSpPr/>
            <p:nvPr/>
          </p:nvGrpSpPr>
          <p:grpSpPr>
            <a:xfrm>
              <a:off x="2946541" y="4704342"/>
              <a:ext cx="4125789" cy="1867930"/>
              <a:chOff x="1902915" y="259853"/>
              <a:chExt cx="3178192" cy="2317383"/>
            </a:xfrm>
          </p:grpSpPr>
          <p:sp>
            <p:nvSpPr>
              <p:cNvPr id="7" name="右箭头 6"/>
              <p:cNvSpPr/>
              <p:nvPr/>
            </p:nvSpPr>
            <p:spPr>
              <a:xfrm>
                <a:off x="1902915" y="259853"/>
                <a:ext cx="3178192" cy="2317383"/>
              </a:xfrm>
              <a:prstGeom prst="rightArrow">
                <a:avLst>
                  <a:gd name="adj1" fmla="val 70000"/>
                  <a:gd name="adj2" fmla="val 50000"/>
                </a:avLst>
              </a:prstGeom>
              <a:solidFill>
                <a:srgbClr val="8064A2">
                  <a:tint val="40000"/>
                  <a:alpha val="90000"/>
                  <a:hueOff val="0"/>
                  <a:satOff val="0"/>
                  <a:lumOff val="0"/>
                  <a:alphaOff val="0"/>
                </a:srgbClr>
              </a:solidFill>
              <a:ln w="12700" cap="flat" cmpd="sng" algn="ctr">
                <a:solidFill>
                  <a:srgbClr val="8064A2">
                    <a:tint val="40000"/>
                    <a:alpha val="90000"/>
                    <a:hueOff val="0"/>
                    <a:satOff val="0"/>
                    <a:lumOff val="0"/>
                    <a:alphaOff val="0"/>
                  </a:srgbClr>
                </a:solidFill>
                <a:prstDash val="solid"/>
              </a:ln>
              <a:effectLst/>
            </p:spPr>
          </p:sp>
          <p:sp>
            <p:nvSpPr>
              <p:cNvPr id="8" name="右箭头 4"/>
              <p:cNvSpPr/>
              <p:nvPr/>
            </p:nvSpPr>
            <p:spPr>
              <a:xfrm>
                <a:off x="2274559" y="450185"/>
                <a:ext cx="1981093"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设置于运行前方进路设有道岔的接近轨道区段。</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nvGrpSpPr>
            <p:cNvPr id="4" name="组合 56"/>
            <p:cNvGrpSpPr/>
            <p:nvPr/>
          </p:nvGrpSpPr>
          <p:grpSpPr>
            <a:xfrm>
              <a:off x="2205816" y="5031571"/>
              <a:ext cx="1231906" cy="1231906"/>
              <a:chOff x="1061629" y="594521"/>
              <a:chExt cx="1589096" cy="1589096"/>
            </a:xfrm>
          </p:grpSpPr>
          <p:sp>
            <p:nvSpPr>
              <p:cNvPr id="5" name="椭圆 4"/>
              <p:cNvSpPr/>
              <p:nvPr/>
            </p:nvSpPr>
            <p:spPr>
              <a:xfrm>
                <a:off x="1061629" y="594521"/>
                <a:ext cx="1589096" cy="1589096"/>
              </a:xfrm>
              <a:prstGeom prst="ellipse">
                <a:avLst/>
              </a:prstGeom>
              <a:solidFill>
                <a:srgbClr val="8064A2">
                  <a:hueOff val="0"/>
                  <a:satOff val="0"/>
                  <a:lumOff val="0"/>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6" name="椭圆 6"/>
              <p:cNvSpPr/>
              <p:nvPr/>
            </p:nvSpPr>
            <p:spPr>
              <a:xfrm>
                <a:off x="1294347" y="827239"/>
                <a:ext cx="1123660" cy="1123660"/>
              </a:xfrm>
              <a:prstGeom prst="rect">
                <a:avLst/>
              </a:prstGeom>
              <a:noFill/>
              <a:ln>
                <a:noFill/>
              </a:ln>
              <a:effectLst/>
            </p:spPr>
            <p:txBody>
              <a:bodyPr spcFirstLastPara="0" vert="horz" wrap="square" lIns="22225" tIns="22225" rIns="22225" bIns="22225" numCol="1" spcCol="1270" anchor="ctr" anchorCtr="0">
                <a:noAutofit/>
              </a:bodyPr>
              <a:lstStyle/>
              <a:p>
                <a:pPr marL="0" marR="0" lvl="0" indent="0" algn="ctr" defTabSz="15557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进路信标</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9" name="组合 61"/>
          <p:cNvGrpSpPr/>
          <p:nvPr/>
        </p:nvGrpSpPr>
        <p:grpSpPr>
          <a:xfrm>
            <a:off x="3048772" y="4243392"/>
            <a:ext cx="5072098" cy="2029101"/>
            <a:chOff x="2205816" y="4704342"/>
            <a:chExt cx="4669223" cy="1867930"/>
          </a:xfrm>
        </p:grpSpPr>
        <p:grpSp>
          <p:nvGrpSpPr>
            <p:cNvPr id="10" name="组合 55"/>
            <p:cNvGrpSpPr/>
            <p:nvPr/>
          </p:nvGrpSpPr>
          <p:grpSpPr>
            <a:xfrm>
              <a:off x="2946541" y="4704342"/>
              <a:ext cx="3928498" cy="1867930"/>
              <a:chOff x="1902915" y="259853"/>
              <a:chExt cx="3026214" cy="2317383"/>
            </a:xfrm>
          </p:grpSpPr>
          <p:sp>
            <p:nvSpPr>
              <p:cNvPr id="14" name="右箭头 13"/>
              <p:cNvSpPr/>
              <p:nvPr/>
            </p:nvSpPr>
            <p:spPr>
              <a:xfrm>
                <a:off x="1902915" y="259853"/>
                <a:ext cx="3026214" cy="2317383"/>
              </a:xfrm>
              <a:prstGeom prst="rightArrow">
                <a:avLst>
                  <a:gd name="adj1" fmla="val 70000"/>
                  <a:gd name="adj2" fmla="val 50000"/>
                </a:avLst>
              </a:prstGeom>
              <a:solidFill>
                <a:srgbClr val="1F497D">
                  <a:lumMod val="20000"/>
                  <a:lumOff val="80000"/>
                  <a:alpha val="90000"/>
                </a:srgbClr>
              </a:solidFill>
              <a:ln w="12700" cap="flat" cmpd="sng" algn="ctr">
                <a:solidFill>
                  <a:srgbClr val="8064A2">
                    <a:tint val="40000"/>
                    <a:alpha val="90000"/>
                    <a:hueOff val="0"/>
                    <a:satOff val="0"/>
                    <a:lumOff val="0"/>
                    <a:alphaOff val="0"/>
                  </a:srgbClr>
                </a:solidFill>
                <a:prstDash val="solid"/>
              </a:ln>
              <a:effectLst/>
            </p:spPr>
          </p:sp>
          <p:sp>
            <p:nvSpPr>
              <p:cNvPr id="15" name="右箭头 4"/>
              <p:cNvSpPr/>
              <p:nvPr/>
            </p:nvSpPr>
            <p:spPr>
              <a:xfrm>
                <a:off x="2274559" y="450185"/>
                <a:ext cx="1981093"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用来反映信号机的显示，并将显示告诉给经过列车。</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nvGrpSpPr>
            <p:cNvPr id="11" name="组合 56"/>
            <p:cNvGrpSpPr/>
            <p:nvPr/>
          </p:nvGrpSpPr>
          <p:grpSpPr>
            <a:xfrm>
              <a:off x="2205816" y="5031571"/>
              <a:ext cx="1231906" cy="1231906"/>
              <a:chOff x="1061629" y="594521"/>
              <a:chExt cx="1589096" cy="1589096"/>
            </a:xfrm>
          </p:grpSpPr>
          <p:sp>
            <p:nvSpPr>
              <p:cNvPr id="12" name="椭圆 11"/>
              <p:cNvSpPr/>
              <p:nvPr/>
            </p:nvSpPr>
            <p:spPr>
              <a:xfrm>
                <a:off x="1061629" y="594521"/>
                <a:ext cx="1589096" cy="1589096"/>
              </a:xfrm>
              <a:prstGeom prst="ellipse">
                <a:avLst/>
              </a:prstGeom>
              <a:solidFill>
                <a:srgbClr val="1F497D">
                  <a:lumMod val="60000"/>
                  <a:lumOff val="4000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3" name="椭圆 6"/>
              <p:cNvSpPr/>
              <p:nvPr/>
            </p:nvSpPr>
            <p:spPr>
              <a:xfrm>
                <a:off x="1294347" y="827239"/>
                <a:ext cx="1123660" cy="1123660"/>
              </a:xfrm>
              <a:prstGeom prst="rect">
                <a:avLst/>
              </a:prstGeom>
              <a:noFill/>
              <a:ln>
                <a:noFill/>
              </a:ln>
              <a:effectLst/>
            </p:spPr>
            <p:txBody>
              <a:bodyPr spcFirstLastPara="0" vert="horz" wrap="square" lIns="22225" tIns="22225" rIns="22225" bIns="22225" numCol="1" spcCol="1270" anchor="ctr" anchorCtr="0">
                <a:noAutofit/>
              </a:bodyPr>
              <a:lstStyle/>
              <a:p>
                <a:pPr marL="0" marR="0" lvl="0" indent="0" algn="ctr" defTabSz="15557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信号信标</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sp>
        <p:nvSpPr>
          <p:cNvPr id="16" name="TextBox 15"/>
          <p:cNvSpPr txBox="1"/>
          <p:nvPr/>
        </p:nvSpPr>
        <p:spPr>
          <a:xfrm>
            <a:off x="8120870" y="2457442"/>
            <a:ext cx="3571900" cy="830997"/>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当道岔处于定位状态，激励进路信标处于工作状态。</a:t>
            </a:r>
          </a:p>
        </p:txBody>
      </p:sp>
      <p:sp>
        <p:nvSpPr>
          <p:cNvPr id="17" name="TextBox 16"/>
          <p:cNvSpPr txBox="1"/>
          <p:nvPr/>
        </p:nvSpPr>
        <p:spPr>
          <a:xfrm>
            <a:off x="8263746" y="4886334"/>
            <a:ext cx="3357554" cy="830997"/>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绿色信标</a:t>
            </a:r>
            <a:r>
              <a:rPr lang="en-US" altLang="zh-CN" sz="2400" b="1" kern="0" dirty="0" smtClean="0">
                <a:solidFill>
                  <a:srgbClr val="333399"/>
                </a:solidFill>
                <a:latin typeface="Times New Roman" pitchFamily="18" charset="0"/>
                <a:ea typeface="+mj-ea"/>
                <a:cs typeface="Times New Roman" pitchFamily="18" charset="0"/>
              </a:rPr>
              <a:t>( Green Tag)</a:t>
            </a:r>
            <a:r>
              <a:rPr lang="zh-CN" altLang="en-US" sz="2400" b="1" kern="0" dirty="0" smtClean="0">
                <a:solidFill>
                  <a:srgbClr val="333399"/>
                </a:solidFill>
                <a:latin typeface="Times New Roman" pitchFamily="18" charset="0"/>
                <a:ea typeface="+mj-ea"/>
                <a:cs typeface="Times New Roman" pitchFamily="18" charset="0"/>
              </a:rPr>
              <a:t> 白色信标</a:t>
            </a:r>
            <a:r>
              <a:rPr lang="en-US" altLang="zh-CN" sz="2400" b="1" kern="0" dirty="0" smtClean="0">
                <a:solidFill>
                  <a:srgbClr val="333399"/>
                </a:solidFill>
                <a:latin typeface="Times New Roman" pitchFamily="18" charset="0"/>
                <a:ea typeface="+mj-ea"/>
                <a:cs typeface="Times New Roman" pitchFamily="18" charset="0"/>
              </a:rPr>
              <a:t>( White Tag)</a:t>
            </a:r>
            <a:endParaRPr lang="zh-CN" altLang="en-US" sz="2400" b="1" kern="0" dirty="0" smtClean="0">
              <a:solidFill>
                <a:srgbClr val="333399"/>
              </a:solidFill>
              <a:latin typeface="Times New Roman" pitchFamily="18" charset="0"/>
              <a:ea typeface="+mj-ea"/>
              <a:cs typeface="Times New Roman" pitchFamily="18" charset="0"/>
            </a:endParaRPr>
          </a:p>
        </p:txBody>
      </p:sp>
      <p:sp>
        <p:nvSpPr>
          <p:cNvPr id="18" name="矩形 17"/>
          <p:cNvSpPr/>
          <p:nvPr/>
        </p:nvSpPr>
        <p:spPr>
          <a:xfrm>
            <a:off x="1119946" y="5029210"/>
            <a:ext cx="1733167" cy="400110"/>
          </a:xfrm>
          <a:prstGeom prst="rect">
            <a:avLst/>
          </a:prstGeom>
          <a:solidFill>
            <a:schemeClr val="bg1"/>
          </a:solidFill>
          <a:ln>
            <a:solidFill>
              <a:schemeClr val="accent1"/>
            </a:solidFill>
          </a:ln>
        </p:spPr>
        <p:txBody>
          <a:bodyPr wrap="none">
            <a:spAutoFit/>
          </a:bodyPr>
          <a:lstStyle/>
          <a:p>
            <a:r>
              <a:rPr lang="zh-CN" altLang="en-US" sz="2000" b="1" dirty="0" smtClean="0">
                <a:solidFill>
                  <a:prstClr val="black"/>
                </a:solidFill>
              </a:rPr>
              <a:t>信号机应答器</a:t>
            </a:r>
            <a:endParaRPr lang="zh-CN" altLang="en-US" dirty="0"/>
          </a:p>
        </p:txBody>
      </p:sp>
      <p:sp>
        <p:nvSpPr>
          <p:cNvPr id="19" name="矩形 18"/>
          <p:cNvSpPr/>
          <p:nvPr/>
        </p:nvSpPr>
        <p:spPr>
          <a:xfrm>
            <a:off x="1048508" y="2814632"/>
            <a:ext cx="1714512" cy="400110"/>
          </a:xfrm>
          <a:prstGeom prst="rect">
            <a:avLst/>
          </a:prstGeom>
          <a:solidFill>
            <a:schemeClr val="bg1"/>
          </a:solidFill>
          <a:ln>
            <a:solidFill>
              <a:schemeClr val="accent1"/>
            </a:solidFill>
          </a:ln>
        </p:spPr>
        <p:txBody>
          <a:bodyPr wrap="square">
            <a:spAutoFit/>
          </a:bodyPr>
          <a:lstStyle/>
          <a:p>
            <a:pPr algn="ctr"/>
            <a:r>
              <a:rPr lang="zh-CN" altLang="en-US" sz="2000" b="1" dirty="0" smtClean="0">
                <a:solidFill>
                  <a:prstClr val="black"/>
                </a:solidFill>
              </a:rPr>
              <a:t>进路应答器</a:t>
            </a:r>
            <a:endParaRPr lang="zh-CN" altLang="en-US" dirty="0"/>
          </a:p>
        </p:txBody>
      </p:sp>
      <p:sp>
        <p:nvSpPr>
          <p:cNvPr id="20" name="矩形 19"/>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grpSp>
        <p:nvGrpSpPr>
          <p:cNvPr id="21" name="组合 20"/>
          <p:cNvGrpSpPr/>
          <p:nvPr/>
        </p:nvGrpSpPr>
        <p:grpSpPr>
          <a:xfrm>
            <a:off x="548443" y="1281397"/>
            <a:ext cx="2934441" cy="461665"/>
            <a:chOff x="548443" y="1281397"/>
            <a:chExt cx="2934441" cy="461665"/>
          </a:xfrm>
        </p:grpSpPr>
        <p:sp>
          <p:nvSpPr>
            <p:cNvPr id="22" name="燕尾形 21"/>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矩形 23"/>
            <p:cNvSpPr/>
            <p:nvPr/>
          </p:nvSpPr>
          <p:spPr>
            <a:xfrm>
              <a:off x="977070" y="1281397"/>
              <a:ext cx="2505814" cy="461665"/>
            </a:xfrm>
            <a:prstGeom prst="rect">
              <a:avLst/>
            </a:prstGeom>
          </p:spPr>
          <p:txBody>
            <a:bodyPr wrap="none">
              <a:spAutoFit/>
            </a:bodyPr>
            <a:lstStyle/>
            <a:p>
              <a:r>
                <a:rPr lang="en-US" altLang="zh-CN" sz="2400" b="1" dirty="0" smtClean="0"/>
                <a:t>1</a:t>
              </a:r>
              <a:r>
                <a:rPr lang="zh-CN" altLang="en-US" sz="2400" b="1" dirty="0" smtClean="0"/>
                <a:t>、</a:t>
              </a:r>
              <a:r>
                <a:rPr lang="zh-CN" altLang="en-US" sz="2400" b="1" dirty="0" smtClean="0">
                  <a:solidFill>
                    <a:srgbClr val="333399"/>
                  </a:solidFill>
                  <a:latin typeface="Times New Roman" pitchFamily="18" charset="0"/>
                  <a:cs typeface="Times New Roman" pitchFamily="18" charset="0"/>
                </a:rPr>
                <a:t>按供电电源分</a:t>
              </a:r>
              <a:endParaRPr lang="zh-CN" altLang="en-US" sz="2400" b="1" dirty="0"/>
            </a:p>
          </p:txBody>
        </p:sp>
      </p:grpSp>
      <p:grpSp>
        <p:nvGrpSpPr>
          <p:cNvPr id="25" name="组合 24"/>
          <p:cNvGrpSpPr/>
          <p:nvPr/>
        </p:nvGrpSpPr>
        <p:grpSpPr>
          <a:xfrm>
            <a:off x="191252" y="3743326"/>
            <a:ext cx="2143140" cy="642942"/>
            <a:chOff x="571472" y="2857496"/>
            <a:chExt cx="2311867" cy="781870"/>
          </a:xfrm>
        </p:grpSpPr>
        <p:sp>
          <p:nvSpPr>
            <p:cNvPr id="26" name="燕尾形 13"/>
            <p:cNvSpPr/>
            <p:nvPr/>
          </p:nvSpPr>
          <p:spPr>
            <a:xfrm>
              <a:off x="571472" y="2857496"/>
              <a:ext cx="2311867" cy="781870"/>
            </a:xfrm>
            <a:prstGeom prst="chevron">
              <a:avLst/>
            </a:prstGeom>
            <a:solidFill>
              <a:srgbClr val="FF99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27" name="燕尾形 4"/>
            <p:cNvSpPr/>
            <p:nvPr/>
          </p:nvSpPr>
          <p:spPr>
            <a:xfrm>
              <a:off x="802658" y="2857496"/>
              <a:ext cx="1926556" cy="781870"/>
            </a:xfrm>
            <a:prstGeom prst="rect">
              <a:avLst/>
            </a:prstGeom>
            <a:noFill/>
            <a:ln>
              <a:noFill/>
            </a:ln>
            <a:effectLst/>
            <a:scene3d>
              <a:camera prst="orthographicFront">
                <a:rot lat="0" lon="0" rev="0"/>
              </a:camera>
              <a:lightRig rig="balanced" dir="t">
                <a:rot lat="0" lon="0" rev="8700000"/>
              </a:lightRig>
            </a:scene3d>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有源应答器</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130219"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2.6.1  </a:t>
            </a:r>
            <a:r>
              <a:rPr lang="zh-CN" altLang="en-US" sz="2800" b="1" dirty="0" smtClean="0">
                <a:solidFill>
                  <a:srgbClr val="0070C0"/>
                </a:solidFill>
                <a:latin typeface="微软雅黑" pitchFamily="34" charset="-122"/>
                <a:ea typeface="微软雅黑" pitchFamily="34" charset="-122"/>
                <a:sym typeface="Arial" pitchFamily="34" charset="0"/>
              </a:rPr>
              <a:t>应答器分类</a:t>
            </a:r>
            <a:endParaRPr lang="zh-CN" altLang="en-US" sz="2800" dirty="0">
              <a:solidFill>
                <a:srgbClr val="0070C0"/>
              </a:solidFill>
            </a:endParaRPr>
          </a:p>
        </p:txBody>
      </p:sp>
      <p:sp>
        <p:nvSpPr>
          <p:cNvPr id="5" name="燕尾形 4"/>
          <p:cNvSpPr/>
          <p:nvPr/>
        </p:nvSpPr>
        <p:spPr>
          <a:xfrm>
            <a:off x="548443"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762756" y="1385872"/>
            <a:ext cx="214314" cy="285752"/>
          </a:xfrm>
          <a:prstGeom prst="chevron">
            <a:avLst/>
          </a:prstGeom>
          <a:solidFill>
            <a:srgbClr val="FF66FF"/>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977070" y="1281397"/>
            <a:ext cx="2505814" cy="461665"/>
          </a:xfrm>
          <a:prstGeom prst="rect">
            <a:avLst/>
          </a:prstGeom>
        </p:spPr>
        <p:txBody>
          <a:bodyPr wrap="none">
            <a:spAutoFit/>
          </a:bodyPr>
          <a:lstStyle/>
          <a:p>
            <a:r>
              <a:rPr lang="en-US" altLang="zh-CN" sz="2400" b="1" dirty="0" smtClean="0"/>
              <a:t>2</a:t>
            </a:r>
            <a:r>
              <a:rPr lang="zh-CN" altLang="en-US" sz="2400" b="1" dirty="0" smtClean="0"/>
              <a:t>、按数据类型分</a:t>
            </a:r>
            <a:endParaRPr lang="zh-CN" altLang="en-US" sz="2400" b="1" dirty="0"/>
          </a:p>
        </p:txBody>
      </p:sp>
      <p:grpSp>
        <p:nvGrpSpPr>
          <p:cNvPr id="7" name="组合 6"/>
          <p:cNvGrpSpPr/>
          <p:nvPr/>
        </p:nvGrpSpPr>
        <p:grpSpPr>
          <a:xfrm>
            <a:off x="1048508" y="2386004"/>
            <a:ext cx="4691878" cy="2000264"/>
            <a:chOff x="357158" y="1785926"/>
            <a:chExt cx="8429684" cy="2000264"/>
          </a:xfrm>
        </p:grpSpPr>
        <p:sp>
          <p:nvSpPr>
            <p:cNvPr id="8" name="矩形 7"/>
            <p:cNvSpPr/>
            <p:nvPr/>
          </p:nvSpPr>
          <p:spPr>
            <a:xfrm>
              <a:off x="571472" y="2002216"/>
              <a:ext cx="800105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10" name="图文框 9"/>
            <p:cNvSpPr/>
            <p:nvPr/>
          </p:nvSpPr>
          <p:spPr>
            <a:xfrm>
              <a:off x="357158" y="1785926"/>
              <a:ext cx="8429684" cy="2000264"/>
            </a:xfrm>
            <a:prstGeom prst="frame">
              <a:avLst>
                <a:gd name="adj1" fmla="val 6935"/>
              </a:avLst>
            </a:prstGeom>
            <a:solidFill>
              <a:srgbClr val="4BACC6"/>
            </a:solidFill>
            <a:ln w="381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sp>
        <p:nvSpPr>
          <p:cNvPr id="11" name="矩形 10"/>
          <p:cNvSpPr/>
          <p:nvPr/>
        </p:nvSpPr>
        <p:spPr>
          <a:xfrm>
            <a:off x="1048508" y="1957376"/>
            <a:ext cx="2768707" cy="400110"/>
          </a:xfrm>
          <a:prstGeom prst="rect">
            <a:avLst/>
          </a:prstGeom>
        </p:spPr>
        <p:txBody>
          <a:bodyPr wrap="square">
            <a:spAutoFit/>
          </a:bodyPr>
          <a:lstStyle/>
          <a:p>
            <a:r>
              <a:rPr lang="zh-CN" altLang="en-US" sz="2000" b="1" dirty="0" smtClean="0">
                <a:solidFill>
                  <a:srgbClr val="00AEEE"/>
                </a:solidFill>
                <a:latin typeface="Calibri" pitchFamily="34" charset="0"/>
                <a:ea typeface="宋体" pitchFamily="2" charset="-122"/>
                <a:cs typeface="Times New Roman" pitchFamily="18" charset="0"/>
              </a:rPr>
              <a:t>固定数据应答器（</a:t>
            </a:r>
            <a:r>
              <a:rPr lang="en-US" altLang="zh-CN" sz="2000" b="1" dirty="0" smtClean="0">
                <a:solidFill>
                  <a:srgbClr val="00AEEE"/>
                </a:solidFill>
                <a:latin typeface="Calibri" pitchFamily="34" charset="0"/>
                <a:ea typeface="宋体" pitchFamily="2" charset="-122"/>
                <a:cs typeface="Times New Roman" pitchFamily="18" charset="0"/>
              </a:rPr>
              <a:t>FB</a:t>
            </a:r>
            <a:r>
              <a:rPr lang="zh-CN" altLang="en-US" sz="2000" b="1" dirty="0" smtClean="0">
                <a:solidFill>
                  <a:srgbClr val="00AEEE"/>
                </a:solidFill>
                <a:latin typeface="Calibri" pitchFamily="34" charset="0"/>
                <a:ea typeface="宋体" pitchFamily="2" charset="-122"/>
                <a:cs typeface="Times New Roman" pitchFamily="18" charset="0"/>
              </a:rPr>
              <a:t>）</a:t>
            </a:r>
            <a:endParaRPr lang="zh-CN" altLang="en-US" dirty="0">
              <a:solidFill>
                <a:srgbClr val="00AEEE"/>
              </a:solidFill>
            </a:endParaRPr>
          </a:p>
        </p:txBody>
      </p:sp>
      <p:sp>
        <p:nvSpPr>
          <p:cNvPr id="12" name="矩形 11"/>
          <p:cNvSpPr/>
          <p:nvPr/>
        </p:nvSpPr>
        <p:spPr>
          <a:xfrm>
            <a:off x="1191384" y="2671756"/>
            <a:ext cx="4357718" cy="1489006"/>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固定数据应答器（</a:t>
            </a:r>
            <a:r>
              <a:rPr lang="en-US" altLang="zh-CN" sz="2000" b="1" dirty="0" smtClean="0">
                <a:solidFill>
                  <a:prstClr val="black"/>
                </a:solidFill>
                <a:latin typeface="Calibri" pitchFamily="34" charset="0"/>
                <a:ea typeface="宋体" pitchFamily="2" charset="-122"/>
                <a:cs typeface="Times New Roman" pitchFamily="18" charset="0"/>
              </a:rPr>
              <a:t>FB</a:t>
            </a:r>
            <a:r>
              <a:rPr lang="zh-CN" altLang="en-US" sz="2000" b="1" dirty="0" smtClean="0">
                <a:solidFill>
                  <a:prstClr val="black"/>
                </a:solidFill>
                <a:latin typeface="Calibri" pitchFamily="34" charset="0"/>
                <a:ea typeface="宋体" pitchFamily="2" charset="-122"/>
                <a:cs typeface="Times New Roman" pitchFamily="18" charset="0"/>
              </a:rPr>
              <a:t>）是</a:t>
            </a:r>
            <a:r>
              <a:rPr lang="zh-CN" altLang="en-US" sz="2000" b="1" dirty="0" smtClean="0">
                <a:solidFill>
                  <a:srgbClr val="0303EB"/>
                </a:solidFill>
                <a:latin typeface="Calibri" pitchFamily="34" charset="0"/>
                <a:ea typeface="宋体" pitchFamily="2" charset="-122"/>
                <a:cs typeface="Times New Roman" pitchFamily="18" charset="0"/>
              </a:rPr>
              <a:t>无源</a:t>
            </a:r>
            <a:r>
              <a:rPr lang="zh-CN" altLang="en-US" sz="2000" b="1" dirty="0" smtClean="0">
                <a:solidFill>
                  <a:prstClr val="black"/>
                </a:solidFill>
                <a:latin typeface="Calibri" pitchFamily="34" charset="0"/>
                <a:ea typeface="宋体" pitchFamily="2" charset="-122"/>
                <a:cs typeface="Times New Roman" pitchFamily="18" charset="0"/>
              </a:rPr>
              <a:t>应答器，当列车通过时被激活，同时将</a:t>
            </a:r>
            <a:r>
              <a:rPr lang="en-US" altLang="zh-CN" sz="2000" b="1" dirty="0" smtClean="0">
                <a:solidFill>
                  <a:prstClr val="black"/>
                </a:solidFill>
                <a:latin typeface="Calibri" pitchFamily="34" charset="0"/>
                <a:ea typeface="宋体" pitchFamily="2" charset="-122"/>
                <a:cs typeface="Times New Roman" pitchFamily="18" charset="0"/>
              </a:rPr>
              <a:t>FB</a:t>
            </a:r>
            <a:r>
              <a:rPr lang="zh-CN" altLang="en-US" sz="2000" b="1" dirty="0" smtClean="0">
                <a:solidFill>
                  <a:prstClr val="black"/>
                </a:solidFill>
                <a:latin typeface="Calibri" pitchFamily="34" charset="0"/>
                <a:ea typeface="宋体" pitchFamily="2" charset="-122"/>
                <a:cs typeface="Times New Roman" pitchFamily="18" charset="0"/>
              </a:rPr>
              <a:t>里面的数据发送给应答器天线。</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13" name="矩形 12"/>
          <p:cNvSpPr/>
          <p:nvPr/>
        </p:nvSpPr>
        <p:spPr>
          <a:xfrm>
            <a:off x="1048508" y="4529144"/>
            <a:ext cx="2803973" cy="400110"/>
          </a:xfrm>
          <a:prstGeom prst="rect">
            <a:avLst/>
          </a:prstGeom>
        </p:spPr>
        <p:txBody>
          <a:bodyPr wrap="none">
            <a:spAutoFit/>
          </a:bodyPr>
          <a:lstStyle/>
          <a:p>
            <a:r>
              <a:rPr lang="zh-CN" altLang="en-US" sz="2000" b="1" dirty="0" smtClean="0">
                <a:solidFill>
                  <a:srgbClr val="FF66FF"/>
                </a:solidFill>
                <a:latin typeface="Calibri" pitchFamily="34" charset="0"/>
                <a:ea typeface="宋体" pitchFamily="2" charset="-122"/>
                <a:cs typeface="Times New Roman" pitchFamily="18" charset="0"/>
              </a:rPr>
              <a:t>可变数据应答器（</a:t>
            </a:r>
            <a:r>
              <a:rPr lang="en-US" altLang="zh-CN" sz="2000" b="1" dirty="0" smtClean="0">
                <a:solidFill>
                  <a:srgbClr val="FF66FF"/>
                </a:solidFill>
                <a:latin typeface="Calibri" pitchFamily="34" charset="0"/>
                <a:ea typeface="宋体" pitchFamily="2" charset="-122"/>
                <a:cs typeface="Times New Roman" pitchFamily="18" charset="0"/>
              </a:rPr>
              <a:t>VB</a:t>
            </a:r>
            <a:r>
              <a:rPr lang="zh-CN" altLang="en-US" sz="2000" b="1" dirty="0" smtClean="0">
                <a:solidFill>
                  <a:srgbClr val="FF66FF"/>
                </a:solidFill>
                <a:latin typeface="Calibri" pitchFamily="34" charset="0"/>
                <a:ea typeface="宋体" pitchFamily="2" charset="-122"/>
                <a:cs typeface="Times New Roman" pitchFamily="18" charset="0"/>
              </a:rPr>
              <a:t>）</a:t>
            </a:r>
            <a:endParaRPr lang="zh-CN" altLang="en-US" dirty="0">
              <a:solidFill>
                <a:srgbClr val="FF66FF"/>
              </a:solidFill>
            </a:endParaRPr>
          </a:p>
        </p:txBody>
      </p:sp>
      <p:sp>
        <p:nvSpPr>
          <p:cNvPr id="14" name="矩形 13"/>
          <p:cNvSpPr/>
          <p:nvPr/>
        </p:nvSpPr>
        <p:spPr>
          <a:xfrm>
            <a:off x="1262822" y="5457838"/>
            <a:ext cx="4143404" cy="1015663"/>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可变数据应答器（</a:t>
            </a:r>
            <a:r>
              <a:rPr lang="en-US" altLang="zh-CN" sz="2000" b="1" dirty="0" smtClean="0">
                <a:solidFill>
                  <a:prstClr val="black"/>
                </a:solidFill>
                <a:latin typeface="Calibri" pitchFamily="34" charset="0"/>
                <a:ea typeface="宋体" pitchFamily="2" charset="-122"/>
                <a:cs typeface="Times New Roman" pitchFamily="18" charset="0"/>
              </a:rPr>
              <a:t>VB</a:t>
            </a:r>
            <a:r>
              <a:rPr lang="zh-CN" altLang="en-US" sz="2000" b="1" dirty="0" smtClean="0">
                <a:solidFill>
                  <a:prstClr val="black"/>
                </a:solidFill>
                <a:latin typeface="Calibri" pitchFamily="34" charset="0"/>
                <a:ea typeface="宋体" pitchFamily="2" charset="-122"/>
                <a:cs typeface="Times New Roman" pitchFamily="18" charset="0"/>
              </a:rPr>
              <a:t>）是</a:t>
            </a:r>
            <a:r>
              <a:rPr lang="zh-CN" altLang="en-US" sz="2000" b="1" dirty="0" smtClean="0">
                <a:solidFill>
                  <a:srgbClr val="0303EB"/>
                </a:solidFill>
                <a:latin typeface="Calibri" pitchFamily="34" charset="0"/>
                <a:ea typeface="宋体" pitchFamily="2" charset="-122"/>
                <a:cs typeface="Times New Roman" pitchFamily="18" charset="0"/>
              </a:rPr>
              <a:t>有源</a:t>
            </a:r>
            <a:r>
              <a:rPr lang="zh-CN" altLang="en-US" sz="2000" b="1" dirty="0" smtClean="0">
                <a:solidFill>
                  <a:prstClr val="black"/>
                </a:solidFill>
                <a:latin typeface="Calibri" pitchFamily="34" charset="0"/>
                <a:ea typeface="宋体" pitchFamily="2" charset="-122"/>
                <a:cs typeface="Times New Roman" pitchFamily="18" charset="0"/>
              </a:rPr>
              <a:t>应答器，与轨旁电子单元</a:t>
            </a:r>
            <a:r>
              <a:rPr lang="en-US" altLang="zh-CN" sz="2000" b="1" dirty="0" smtClean="0">
                <a:solidFill>
                  <a:prstClr val="black"/>
                </a:solidFill>
                <a:latin typeface="Calibri" pitchFamily="34" charset="0"/>
                <a:ea typeface="宋体" pitchFamily="2" charset="-122"/>
                <a:cs typeface="Times New Roman" pitchFamily="18" charset="0"/>
              </a:rPr>
              <a:t>(LEU)</a:t>
            </a:r>
            <a:r>
              <a:rPr lang="zh-CN" altLang="en-US" sz="2000" b="1" dirty="0" smtClean="0">
                <a:solidFill>
                  <a:prstClr val="black"/>
                </a:solidFill>
                <a:latin typeface="Calibri" pitchFamily="34" charset="0"/>
                <a:ea typeface="宋体" pitchFamily="2" charset="-122"/>
                <a:cs typeface="Times New Roman" pitchFamily="18" charset="0"/>
              </a:rPr>
              <a:t>相连。</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15" name="矩形 14"/>
          <p:cNvSpPr/>
          <p:nvPr/>
        </p:nvSpPr>
        <p:spPr>
          <a:xfrm>
            <a:off x="6549234" y="2028814"/>
            <a:ext cx="2720617" cy="400110"/>
          </a:xfrm>
          <a:prstGeom prst="rect">
            <a:avLst/>
          </a:prstGeom>
        </p:spPr>
        <p:txBody>
          <a:bodyPr wrap="none">
            <a:spAutoFit/>
          </a:bodyPr>
          <a:lstStyle/>
          <a:p>
            <a:r>
              <a:rPr lang="zh-CN" altLang="en-US" sz="2000" b="1" dirty="0" smtClean="0">
                <a:solidFill>
                  <a:srgbClr val="FE9800"/>
                </a:solidFill>
                <a:latin typeface="Calibri" pitchFamily="34" charset="0"/>
                <a:ea typeface="宋体" pitchFamily="2" charset="-122"/>
                <a:cs typeface="Times New Roman" pitchFamily="18" charset="0"/>
              </a:rPr>
              <a:t>填充数据应答器（</a:t>
            </a:r>
            <a:r>
              <a:rPr lang="en-US" altLang="zh-CN" sz="2000" b="1" dirty="0" smtClean="0">
                <a:solidFill>
                  <a:srgbClr val="FE9800"/>
                </a:solidFill>
                <a:latin typeface="Calibri" pitchFamily="34" charset="0"/>
                <a:ea typeface="宋体" pitchFamily="2" charset="-122"/>
                <a:cs typeface="Times New Roman" pitchFamily="18" charset="0"/>
              </a:rPr>
              <a:t>IB</a:t>
            </a:r>
            <a:r>
              <a:rPr lang="zh-CN" altLang="en-US" sz="2000" b="1" dirty="0" smtClean="0">
                <a:solidFill>
                  <a:srgbClr val="FE9800"/>
                </a:solidFill>
                <a:latin typeface="Calibri" pitchFamily="34" charset="0"/>
                <a:ea typeface="宋体" pitchFamily="2" charset="-122"/>
                <a:cs typeface="Times New Roman" pitchFamily="18" charset="0"/>
              </a:rPr>
              <a:t>）</a:t>
            </a:r>
            <a:endParaRPr lang="zh-CN" altLang="en-US" dirty="0">
              <a:solidFill>
                <a:srgbClr val="FE9800"/>
              </a:solidFill>
            </a:endParaRPr>
          </a:p>
        </p:txBody>
      </p:sp>
      <p:sp>
        <p:nvSpPr>
          <p:cNvPr id="16" name="矩形 15"/>
          <p:cNvSpPr/>
          <p:nvPr/>
        </p:nvSpPr>
        <p:spPr>
          <a:xfrm>
            <a:off x="6620672" y="4557662"/>
            <a:ext cx="3142207" cy="400110"/>
          </a:xfrm>
          <a:prstGeom prst="rect">
            <a:avLst/>
          </a:prstGeom>
        </p:spPr>
        <p:txBody>
          <a:bodyPr wrap="none">
            <a:spAutoFit/>
          </a:bodyPr>
          <a:lstStyle/>
          <a:p>
            <a:r>
              <a:rPr lang="zh-CN" altLang="en-US" sz="2000" b="1" dirty="0" smtClean="0">
                <a:solidFill>
                  <a:srgbClr val="00B050"/>
                </a:solidFill>
                <a:latin typeface="Calibri" pitchFamily="34" charset="0"/>
                <a:ea typeface="宋体" pitchFamily="2" charset="-122"/>
                <a:cs typeface="Times New Roman" pitchFamily="18" charset="0"/>
              </a:rPr>
              <a:t>错误侧数据应答器（</a:t>
            </a:r>
            <a:r>
              <a:rPr lang="en-US" altLang="zh-CN" sz="2000" b="1" dirty="0" smtClean="0">
                <a:solidFill>
                  <a:srgbClr val="00B050"/>
                </a:solidFill>
                <a:latin typeface="Calibri" pitchFamily="34" charset="0"/>
                <a:ea typeface="宋体" pitchFamily="2" charset="-122"/>
                <a:cs typeface="Times New Roman" pitchFamily="18" charset="0"/>
              </a:rPr>
              <a:t>WB</a:t>
            </a:r>
            <a:r>
              <a:rPr lang="zh-CN" altLang="en-US" sz="2000" b="1" dirty="0" smtClean="0">
                <a:solidFill>
                  <a:srgbClr val="00B050"/>
                </a:solidFill>
                <a:latin typeface="Calibri" pitchFamily="34" charset="0"/>
                <a:ea typeface="宋体" pitchFamily="2" charset="-122"/>
                <a:cs typeface="Times New Roman" pitchFamily="18" charset="0"/>
              </a:rPr>
              <a:t>）</a:t>
            </a:r>
            <a:endParaRPr lang="zh-CN" altLang="en-US" dirty="0">
              <a:solidFill>
                <a:srgbClr val="00B050"/>
              </a:solidFill>
            </a:endParaRPr>
          </a:p>
        </p:txBody>
      </p:sp>
      <p:sp>
        <p:nvSpPr>
          <p:cNvPr id="17" name="矩形 16"/>
          <p:cNvSpPr/>
          <p:nvPr/>
        </p:nvSpPr>
        <p:spPr>
          <a:xfrm>
            <a:off x="6763548" y="2814632"/>
            <a:ext cx="4143404" cy="1477328"/>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填充数据应答器（</a:t>
            </a:r>
            <a:r>
              <a:rPr lang="en-US" altLang="zh-CN" sz="2000" b="1" dirty="0" smtClean="0">
                <a:solidFill>
                  <a:prstClr val="black"/>
                </a:solidFill>
                <a:latin typeface="Calibri" pitchFamily="34" charset="0"/>
                <a:ea typeface="宋体" pitchFamily="2" charset="-122"/>
                <a:cs typeface="Times New Roman" pitchFamily="18" charset="0"/>
              </a:rPr>
              <a:t>IB</a:t>
            </a:r>
            <a:r>
              <a:rPr lang="zh-CN" altLang="en-US" sz="2000" b="1" dirty="0" smtClean="0">
                <a:solidFill>
                  <a:prstClr val="black"/>
                </a:solidFill>
                <a:latin typeface="Calibri" pitchFamily="34" charset="0"/>
                <a:ea typeface="宋体" pitchFamily="2" charset="-122"/>
                <a:cs typeface="Times New Roman" pitchFamily="18" charset="0"/>
              </a:rPr>
              <a:t>）是</a:t>
            </a:r>
            <a:r>
              <a:rPr lang="zh-CN" altLang="en-US" sz="2000" b="1" dirty="0" smtClean="0">
                <a:solidFill>
                  <a:srgbClr val="0303EB"/>
                </a:solidFill>
                <a:latin typeface="Calibri" pitchFamily="34" charset="0"/>
                <a:ea typeface="宋体" pitchFamily="2" charset="-122"/>
                <a:cs typeface="Times New Roman" pitchFamily="18" charset="0"/>
              </a:rPr>
              <a:t>有源</a:t>
            </a:r>
            <a:r>
              <a:rPr lang="zh-CN" altLang="en-US" sz="2000" b="1" dirty="0" smtClean="0">
                <a:solidFill>
                  <a:prstClr val="black"/>
                </a:solidFill>
                <a:latin typeface="Calibri" pitchFamily="34" charset="0"/>
                <a:ea typeface="宋体" pitchFamily="2" charset="-122"/>
                <a:cs typeface="Times New Roman" pitchFamily="18" charset="0"/>
              </a:rPr>
              <a:t>应答器，与轨旁电子单元</a:t>
            </a:r>
            <a:r>
              <a:rPr lang="en-US" altLang="zh-CN" sz="2000" b="1" dirty="0" smtClean="0">
                <a:solidFill>
                  <a:prstClr val="black"/>
                </a:solidFill>
                <a:latin typeface="Calibri" pitchFamily="34" charset="0"/>
                <a:ea typeface="宋体" pitchFamily="2" charset="-122"/>
                <a:cs typeface="Times New Roman" pitchFamily="18" charset="0"/>
              </a:rPr>
              <a:t>(LEU)</a:t>
            </a:r>
            <a:r>
              <a:rPr lang="zh-CN" altLang="en-US" sz="2000" b="1" dirty="0" smtClean="0">
                <a:solidFill>
                  <a:prstClr val="black"/>
                </a:solidFill>
                <a:latin typeface="Calibri" pitchFamily="34" charset="0"/>
                <a:ea typeface="宋体" pitchFamily="2" charset="-122"/>
                <a:cs typeface="Times New Roman" pitchFamily="18" charset="0"/>
              </a:rPr>
              <a:t>相连，复示</a:t>
            </a:r>
            <a:r>
              <a:rPr lang="en-US" altLang="zh-CN" sz="2000" b="1" dirty="0" smtClean="0">
                <a:solidFill>
                  <a:prstClr val="black"/>
                </a:solidFill>
                <a:latin typeface="Calibri" pitchFamily="34" charset="0"/>
                <a:ea typeface="宋体" pitchFamily="2" charset="-122"/>
                <a:cs typeface="Times New Roman" pitchFamily="18" charset="0"/>
              </a:rPr>
              <a:t>VB</a:t>
            </a:r>
            <a:r>
              <a:rPr lang="zh-CN" altLang="en-US" sz="2000" b="1" dirty="0" smtClean="0">
                <a:solidFill>
                  <a:prstClr val="black"/>
                </a:solidFill>
                <a:latin typeface="Calibri" pitchFamily="34" charset="0"/>
                <a:ea typeface="宋体" pitchFamily="2" charset="-122"/>
                <a:cs typeface="Times New Roman" pitchFamily="18" charset="0"/>
              </a:rPr>
              <a:t>。</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18" name="矩形 17"/>
          <p:cNvSpPr/>
          <p:nvPr/>
        </p:nvSpPr>
        <p:spPr>
          <a:xfrm>
            <a:off x="6763548" y="5243524"/>
            <a:ext cx="4214842" cy="1477328"/>
          </a:xfrm>
          <a:prstGeom prst="rect">
            <a:avLst/>
          </a:prstGeom>
        </p:spPr>
        <p:txBody>
          <a:bodyPr wrap="square">
            <a:spAutoFit/>
          </a:bodyPr>
          <a:lstStyle/>
          <a:p>
            <a:pPr lvl="0" indent="266700" defTabSz="914400" eaLnBrk="0" fontAlgn="base" hangingPunct="0">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错误侧数据应答器（</a:t>
            </a:r>
            <a:r>
              <a:rPr lang="en-US" altLang="zh-CN" sz="2000" b="1" dirty="0" smtClean="0">
                <a:solidFill>
                  <a:prstClr val="black"/>
                </a:solidFill>
                <a:latin typeface="Calibri" pitchFamily="34" charset="0"/>
                <a:ea typeface="宋体" pitchFamily="2" charset="-122"/>
                <a:cs typeface="Times New Roman" pitchFamily="18" charset="0"/>
              </a:rPr>
              <a:t>WB</a:t>
            </a:r>
            <a:r>
              <a:rPr lang="zh-CN" altLang="en-US" sz="2000" b="1" dirty="0" smtClean="0">
                <a:solidFill>
                  <a:prstClr val="black"/>
                </a:solidFill>
                <a:latin typeface="Calibri" pitchFamily="34" charset="0"/>
                <a:ea typeface="宋体" pitchFamily="2" charset="-122"/>
                <a:cs typeface="Times New Roman" pitchFamily="18" charset="0"/>
              </a:rPr>
              <a:t>）是</a:t>
            </a:r>
            <a:r>
              <a:rPr lang="zh-CN" altLang="en-US" sz="2000" b="1" dirty="0" smtClean="0">
                <a:solidFill>
                  <a:srgbClr val="0303EB"/>
                </a:solidFill>
                <a:latin typeface="Calibri" pitchFamily="34" charset="0"/>
                <a:ea typeface="宋体" pitchFamily="2" charset="-122"/>
                <a:cs typeface="Times New Roman" pitchFamily="18" charset="0"/>
              </a:rPr>
              <a:t>无源</a:t>
            </a:r>
            <a:r>
              <a:rPr lang="zh-CN" altLang="en-US" sz="2000" b="1" dirty="0" smtClean="0">
                <a:solidFill>
                  <a:prstClr val="black"/>
                </a:solidFill>
                <a:latin typeface="Calibri" pitchFamily="34" charset="0"/>
                <a:ea typeface="宋体" pitchFamily="2" charset="-122"/>
                <a:cs typeface="Times New Roman" pitchFamily="18" charset="0"/>
              </a:rPr>
              <a:t>应答器，在某些特定位置用于列车应答器天线的转换。</a:t>
            </a:r>
            <a:endParaRPr lang="zh-CN" altLang="en-US" sz="2000" b="1" dirty="0" smtClean="0">
              <a:solidFill>
                <a:prstClr val="black"/>
              </a:solidFill>
              <a:latin typeface="Arial" pitchFamily="34" charset="0"/>
              <a:ea typeface="宋体" pitchFamily="2" charset="-122"/>
              <a:cs typeface="宋体" pitchFamily="2" charset="-122"/>
            </a:endParaRPr>
          </a:p>
        </p:txBody>
      </p:sp>
      <p:grpSp>
        <p:nvGrpSpPr>
          <p:cNvPr id="19" name="组合 18"/>
          <p:cNvGrpSpPr/>
          <p:nvPr/>
        </p:nvGrpSpPr>
        <p:grpSpPr>
          <a:xfrm>
            <a:off x="1048508" y="4957772"/>
            <a:ext cx="4691878" cy="2000264"/>
            <a:chOff x="357158" y="1785926"/>
            <a:chExt cx="8429684" cy="2000264"/>
          </a:xfrm>
        </p:grpSpPr>
        <p:sp>
          <p:nvSpPr>
            <p:cNvPr id="20" name="矩形 19"/>
            <p:cNvSpPr/>
            <p:nvPr/>
          </p:nvSpPr>
          <p:spPr>
            <a:xfrm>
              <a:off x="571472" y="2002216"/>
              <a:ext cx="800105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21" name="图文框 20"/>
            <p:cNvSpPr/>
            <p:nvPr/>
          </p:nvSpPr>
          <p:spPr>
            <a:xfrm>
              <a:off x="357158" y="1785926"/>
              <a:ext cx="8429684" cy="2000264"/>
            </a:xfrm>
            <a:prstGeom prst="frame">
              <a:avLst>
                <a:gd name="adj1" fmla="val 6935"/>
              </a:avLst>
            </a:prstGeom>
            <a:solidFill>
              <a:srgbClr val="FF66FF"/>
            </a:solidFill>
            <a:ln w="381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22" name="组合 21"/>
          <p:cNvGrpSpPr/>
          <p:nvPr/>
        </p:nvGrpSpPr>
        <p:grpSpPr>
          <a:xfrm>
            <a:off x="6549234" y="2386004"/>
            <a:ext cx="4691878" cy="2000264"/>
            <a:chOff x="357158" y="1785926"/>
            <a:chExt cx="8429684" cy="2000264"/>
          </a:xfrm>
        </p:grpSpPr>
        <p:sp>
          <p:nvSpPr>
            <p:cNvPr id="23" name="矩形 22"/>
            <p:cNvSpPr/>
            <p:nvPr/>
          </p:nvSpPr>
          <p:spPr>
            <a:xfrm>
              <a:off x="571472" y="2002216"/>
              <a:ext cx="800105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24" name="图文框 23"/>
            <p:cNvSpPr/>
            <p:nvPr/>
          </p:nvSpPr>
          <p:spPr>
            <a:xfrm>
              <a:off x="357158" y="1785926"/>
              <a:ext cx="8429684" cy="2000264"/>
            </a:xfrm>
            <a:prstGeom prst="frame">
              <a:avLst>
                <a:gd name="adj1" fmla="val 6935"/>
              </a:avLst>
            </a:prstGeom>
            <a:solidFill>
              <a:schemeClr val="accent4">
                <a:lumMod val="60000"/>
                <a:lumOff val="40000"/>
              </a:schemeClr>
            </a:solidFill>
            <a:ln w="381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25" name="组合 24"/>
          <p:cNvGrpSpPr/>
          <p:nvPr/>
        </p:nvGrpSpPr>
        <p:grpSpPr>
          <a:xfrm>
            <a:off x="6549234" y="4957772"/>
            <a:ext cx="4691878" cy="2000264"/>
            <a:chOff x="357158" y="1785926"/>
            <a:chExt cx="8429684" cy="2000264"/>
          </a:xfrm>
        </p:grpSpPr>
        <p:sp>
          <p:nvSpPr>
            <p:cNvPr id="26" name="矩形 25"/>
            <p:cNvSpPr/>
            <p:nvPr/>
          </p:nvSpPr>
          <p:spPr>
            <a:xfrm>
              <a:off x="571472" y="2002216"/>
              <a:ext cx="800105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27" name="图文框 26"/>
            <p:cNvSpPr/>
            <p:nvPr/>
          </p:nvSpPr>
          <p:spPr>
            <a:xfrm>
              <a:off x="357158" y="1785926"/>
              <a:ext cx="8429684" cy="2000264"/>
            </a:xfrm>
            <a:prstGeom prst="frame">
              <a:avLst>
                <a:gd name="adj1" fmla="val 6935"/>
              </a:avLst>
            </a:prstGeom>
            <a:solidFill>
              <a:srgbClr val="72CD4F"/>
            </a:solidFill>
            <a:ln w="381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8"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7712</TotalTime>
  <Words>2629</Words>
  <Application>Microsoft Office PowerPoint</Application>
  <PresentationFormat>自定义</PresentationFormat>
  <Paragraphs>324</Paragraphs>
  <Slides>36</Slides>
  <Notes>3</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36</vt:i4>
      </vt:variant>
    </vt:vector>
  </HeadingPairs>
  <TitlesOfParts>
    <vt:vector size="3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898</cp:revision>
  <dcterms:created xsi:type="dcterms:W3CDTF">2015-10-16T03:54:15Z</dcterms:created>
  <dcterms:modified xsi:type="dcterms:W3CDTF">2019-01-21T13:54:26Z</dcterms:modified>
</cp:coreProperties>
</file>